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7" r:id="rId3"/>
    <p:sldId id="297" r:id="rId4"/>
    <p:sldId id="401" r:id="rId5"/>
    <p:sldId id="402" r:id="rId6"/>
    <p:sldId id="403" r:id="rId7"/>
    <p:sldId id="264" r:id="rId8"/>
    <p:sldId id="298" r:id="rId9"/>
    <p:sldId id="300" r:id="rId10"/>
    <p:sldId id="404" r:id="rId11"/>
    <p:sldId id="405" r:id="rId12"/>
    <p:sldId id="299" r:id="rId13"/>
    <p:sldId id="275" r:id="rId14"/>
    <p:sldId id="406" r:id="rId15"/>
    <p:sldId id="407" r:id="rId16"/>
    <p:sldId id="408" r:id="rId17"/>
    <p:sldId id="409" r:id="rId18"/>
    <p:sldId id="410" r:id="rId19"/>
    <p:sldId id="295" r:id="rId20"/>
    <p:sldId id="283" r:id="rId21"/>
    <p:sldId id="411" r:id="rId22"/>
    <p:sldId id="412" r:id="rId23"/>
    <p:sldId id="413" r:id="rId24"/>
    <p:sldId id="414" r:id="rId25"/>
    <p:sldId id="415" r:id="rId26"/>
    <p:sldId id="417" r:id="rId27"/>
    <p:sldId id="416" r:id="rId28"/>
    <p:sldId id="443" r:id="rId29"/>
    <p:sldId id="418" r:id="rId30"/>
    <p:sldId id="430" r:id="rId31"/>
    <p:sldId id="431" r:id="rId32"/>
    <p:sldId id="278" r:id="rId33"/>
    <p:sldId id="433" r:id="rId34"/>
    <p:sldId id="420" r:id="rId35"/>
    <p:sldId id="434" r:id="rId36"/>
    <p:sldId id="285" r:id="rId37"/>
    <p:sldId id="435" r:id="rId38"/>
    <p:sldId id="436" r:id="rId39"/>
    <p:sldId id="437" r:id="rId40"/>
    <p:sldId id="444" r:id="rId41"/>
    <p:sldId id="438" r:id="rId42"/>
    <p:sldId id="440" r:id="rId43"/>
    <p:sldId id="439" r:id="rId44"/>
    <p:sldId id="441" r:id="rId45"/>
    <p:sldId id="445" r:id="rId46"/>
    <p:sldId id="399" r:id="rId47"/>
    <p:sldId id="432" r:id="rId48"/>
    <p:sldId id="442" r:id="rId49"/>
    <p:sldId id="421" r:id="rId50"/>
    <p:sldId id="279" r:id="rId51"/>
    <p:sldId id="422" r:id="rId52"/>
    <p:sldId id="429" r:id="rId53"/>
    <p:sldId id="423" r:id="rId54"/>
    <p:sldId id="424" r:id="rId55"/>
    <p:sldId id="425" r:id="rId56"/>
    <p:sldId id="293"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40731"/>
    <p:restoredTop sz="94718"/>
  </p:normalViewPr>
  <p:slideViewPr>
    <p:cSldViewPr>
      <p:cViewPr varScale="1">
        <p:scale>
          <a:sx n="68" d="100"/>
          <a:sy n="68" d="100"/>
        </p:scale>
        <p:origin x="-120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3C6CFAE-B4DF-4BCA-AD86-CFD4BBE9BB33}" type="datetimeFigureOut">
              <a:rPr lang="en-US" smtClean="0"/>
              <a:pPr/>
              <a:t>12/2/2021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2988E95-7A71-4CE0-8334-0F42881CE93C}" type="slidenum">
              <a:rPr lang="en-US" smtClean="0"/>
              <a:pPr/>
              <a:t>‹#›</a:t>
            </a:fld>
            <a:endParaRPr lang="en-US"/>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3810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2400" y="274638"/>
            <a:ext cx="3505200" cy="58975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91000" y="304800"/>
            <a:ext cx="4495800" cy="5867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88E95-7A71-4CE0-8334-0F42881CE9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28600"/>
            <a:ext cx="4724400" cy="6324600"/>
          </a:xfrm>
        </p:spPr>
        <p:txBody>
          <a:bodyPr>
            <a:normAutofit/>
          </a:bodyPr>
          <a:lstStyle/>
          <a:p>
            <a:r>
              <a:rPr lang="en-US" sz="2000" dirty="0">
                <a:solidFill>
                  <a:schemeClr val="tx1"/>
                </a:solidFill>
              </a:rPr>
              <a:t/>
            </a:r>
            <a:br>
              <a:rPr lang="en-US" sz="2000" dirty="0">
                <a:solidFill>
                  <a:schemeClr val="tx1"/>
                </a:solidFill>
              </a:rPr>
            </a:br>
            <a:r>
              <a:rPr lang="en-US" sz="2000" dirty="0">
                <a:solidFill>
                  <a:schemeClr val="tx1"/>
                </a:solidFill>
              </a:rPr>
              <a:t/>
            </a:r>
            <a:br>
              <a:rPr lang="en-US" sz="2000" dirty="0">
                <a:solidFill>
                  <a:schemeClr val="tx1"/>
                </a:solidFill>
              </a:rPr>
            </a:br>
            <a:r>
              <a:rPr lang="en-US" sz="2400" dirty="0">
                <a:solidFill>
                  <a:schemeClr val="tx1"/>
                </a:solidFill>
              </a:rPr>
              <a:t>Engineering Education Capacities:</a:t>
            </a:r>
            <a:br>
              <a:rPr lang="en-US" sz="2400" dirty="0">
                <a:solidFill>
                  <a:schemeClr val="tx1"/>
                </a:solidFill>
              </a:rPr>
            </a:br>
            <a:r>
              <a:rPr lang="en-US" sz="2400" dirty="0">
                <a:solidFill>
                  <a:schemeClr val="tx1"/>
                </a:solidFill>
              </a:rPr>
              <a:t>How Engineering Ecosystems are Preparing Students in Africa for Employment</a:t>
            </a:r>
            <a:r>
              <a:rPr lang="en-US" sz="2000" dirty="0">
                <a:solidFill>
                  <a:schemeClr val="tx1"/>
                </a:solidFill>
              </a:rPr>
              <a:t/>
            </a:r>
            <a:br>
              <a:rPr lang="en-US" sz="2000" dirty="0">
                <a:solidFill>
                  <a:schemeClr val="tx1"/>
                </a:solidFill>
              </a:rPr>
            </a:br>
            <a:r>
              <a:rPr lang="en-US" sz="2800" dirty="0">
                <a:solidFill>
                  <a:schemeClr val="tx1"/>
                </a:solidFill>
              </a:rPr>
              <a:t/>
            </a:r>
            <a:br>
              <a:rPr lang="en-US" sz="2800" dirty="0">
                <a:solidFill>
                  <a:schemeClr val="tx1"/>
                </a:solidFill>
              </a:rPr>
            </a:br>
            <a:r>
              <a:rPr lang="en-US" sz="2000" dirty="0">
                <a:solidFill>
                  <a:schemeClr val="tx1"/>
                </a:solidFill>
              </a:rPr>
              <a:t>The Role of Triple Helix of University, Industry and Government in shaping the engineering education in Africa</a:t>
            </a:r>
            <a:br>
              <a:rPr lang="en-US" sz="2000" dirty="0">
                <a:solidFill>
                  <a:schemeClr val="tx1"/>
                </a:solidFill>
              </a:rPr>
            </a:br>
            <a:r>
              <a:rPr lang="en-US" sz="2000" dirty="0">
                <a:solidFill>
                  <a:schemeClr val="tx1"/>
                </a:solidFill>
              </a:rPr>
              <a:t/>
            </a:r>
            <a:br>
              <a:rPr lang="en-US" sz="2000" dirty="0">
                <a:solidFill>
                  <a:schemeClr val="tx1"/>
                </a:solidFill>
              </a:rPr>
            </a:br>
            <a:r>
              <a:rPr lang="en-US" sz="2000" dirty="0">
                <a:solidFill>
                  <a:schemeClr val="tx1"/>
                </a:solidFill>
              </a:rPr>
              <a:t>P. J. </a:t>
            </a:r>
            <a:r>
              <a:rPr lang="en-US" sz="2000" dirty="0" err="1">
                <a:solidFill>
                  <a:schemeClr val="tx1"/>
                </a:solidFill>
              </a:rPr>
              <a:t>Makungu</a:t>
            </a:r>
            <a:r>
              <a:rPr lang="en-US" sz="2000" dirty="0">
                <a:solidFill>
                  <a:schemeClr val="tx1"/>
                </a:solidFill>
              </a:rPr>
              <a:t/>
            </a:r>
            <a:br>
              <a:rPr lang="en-US" sz="2000" dirty="0">
                <a:solidFill>
                  <a:schemeClr val="tx1"/>
                </a:solidFill>
              </a:rPr>
            </a:br>
            <a:r>
              <a:rPr lang="en-US" sz="2000" dirty="0">
                <a:solidFill>
                  <a:schemeClr val="tx1"/>
                </a:solidFill>
              </a:rPr>
              <a:t/>
            </a:r>
            <a:br>
              <a:rPr lang="en-US" sz="2000" dirty="0">
                <a:solidFill>
                  <a:schemeClr val="tx1"/>
                </a:solidFill>
              </a:rPr>
            </a:br>
            <a:r>
              <a:rPr lang="en-US" sz="2000" dirty="0">
                <a:solidFill>
                  <a:schemeClr val="tx1"/>
                </a:solidFill>
              </a:rPr>
              <a:t>White Sands Hotel</a:t>
            </a:r>
            <a:br>
              <a:rPr lang="en-US" sz="2000" dirty="0">
                <a:solidFill>
                  <a:schemeClr val="tx1"/>
                </a:solidFill>
              </a:rPr>
            </a:br>
            <a:r>
              <a:rPr lang="en-US" sz="2000" dirty="0">
                <a:solidFill>
                  <a:schemeClr val="tx1"/>
                </a:solidFill>
              </a:rPr>
              <a:t>01 – 02 December 2021</a:t>
            </a:r>
          </a:p>
        </p:txBody>
      </p:sp>
      <p:sp>
        <p:nvSpPr>
          <p:cNvPr id="3" name="Title 1"/>
          <p:cNvSpPr txBox="1">
            <a:spLocks/>
          </p:cNvSpPr>
          <p:nvPr/>
        </p:nvSpPr>
        <p:spPr>
          <a:xfrm>
            <a:off x="304800" y="685800"/>
            <a:ext cx="3200400" cy="495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bg1"/>
                </a:solidFill>
                <a:latin typeface="+mj-lt"/>
                <a:ea typeface="+mj-ea"/>
                <a:cs typeface="+mj-cs"/>
              </a:defRPr>
            </a:lvl1pPr>
          </a:lstStyle>
          <a:p>
            <a:r>
              <a:rPr lang="en-US" dirty="0"/>
              <a:t>WORKSHOP</a:t>
            </a:r>
          </a:p>
        </p:txBody>
      </p:sp>
      <p:pic>
        <p:nvPicPr>
          <p:cNvPr id="6" name="Picture 1" descr="page1image2864">
            <a:extLst>
              <a:ext uri="{FF2B5EF4-FFF2-40B4-BE49-F238E27FC236}">
                <a16:creationId xmlns:a16="http://schemas.microsoft.com/office/drawing/2014/main" xmlns="" id="{06F40698-956F-0A4B-97D0-584CC18BF8F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8800" y="381000"/>
            <a:ext cx="990600" cy="97098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Definition in the context of the paper “Time for Change” (Clark et. al., 2018 – see reference at the Reference section at the end of presentation)</a:t>
            </a:r>
            <a:endParaRPr lang="en-US" sz="3200" dirty="0"/>
          </a:p>
        </p:txBody>
      </p:sp>
      <p:sp>
        <p:nvSpPr>
          <p:cNvPr id="3" name="Content Placeholder 2"/>
          <p:cNvSpPr>
            <a:spLocks noGrp="1"/>
          </p:cNvSpPr>
          <p:nvPr>
            <p:ph idx="1"/>
          </p:nvPr>
        </p:nvSpPr>
        <p:spPr>
          <a:xfrm>
            <a:off x="4191000" y="304800"/>
            <a:ext cx="4495800" cy="6400800"/>
          </a:xfrm>
        </p:spPr>
        <p:txBody>
          <a:bodyPr>
            <a:normAutofit/>
          </a:bodyPr>
          <a:lstStyle/>
          <a:p>
            <a:pPr marL="0" indent="0">
              <a:buNone/>
            </a:pPr>
            <a:r>
              <a:rPr lang="en-US" dirty="0"/>
              <a:t>Following the question “Are Engineers Professionals, Artisans or a synthesis of both?” </a:t>
            </a:r>
          </a:p>
          <a:p>
            <a:pPr marL="0" indent="0">
              <a:spcBef>
                <a:spcPts val="600"/>
              </a:spcBef>
              <a:spcAft>
                <a:spcPts val="600"/>
              </a:spcAft>
              <a:buNone/>
            </a:pPr>
            <a:r>
              <a:rPr lang="en-US" dirty="0">
                <a:solidFill>
                  <a:srgbClr val="FF0000"/>
                </a:solidFill>
              </a:rPr>
              <a:t>The following definition is proposed: </a:t>
            </a:r>
          </a:p>
          <a:p>
            <a:pPr marL="0" indent="0">
              <a:buNone/>
            </a:pPr>
            <a:r>
              <a:rPr lang="en-US" b="1" dirty="0">
                <a:solidFill>
                  <a:schemeClr val="accent5">
                    <a:lumMod val="50000"/>
                  </a:schemeClr>
                </a:solidFill>
              </a:rPr>
              <a:t>In the 21st Century Engineers are Professional Artisans</a:t>
            </a:r>
            <a:br>
              <a:rPr lang="en-US" b="1" dirty="0">
                <a:solidFill>
                  <a:schemeClr val="accent5">
                    <a:lumMod val="50000"/>
                  </a:schemeClr>
                </a:solidFill>
              </a:rPr>
            </a:br>
            <a:r>
              <a:rPr lang="en-US" b="1" dirty="0">
                <a:solidFill>
                  <a:schemeClr val="accent5">
                    <a:lumMod val="50000"/>
                  </a:schemeClr>
                </a:solidFill>
              </a:rPr>
              <a:t>who in working innovatively at the frontiers of change,</a:t>
            </a:r>
            <a:br>
              <a:rPr lang="en-US" b="1" dirty="0">
                <a:solidFill>
                  <a:schemeClr val="accent5">
                    <a:lumMod val="50000"/>
                  </a:schemeClr>
                </a:solidFill>
              </a:rPr>
            </a:br>
            <a:r>
              <a:rPr lang="en-US" b="1" dirty="0">
                <a:solidFill>
                  <a:schemeClr val="accent5">
                    <a:lumMod val="50000"/>
                  </a:schemeClr>
                </a:solidFill>
              </a:rPr>
              <a:t>cross disciplines to bridge the gap between Science and Society. </a:t>
            </a:r>
            <a:endParaRPr lang="en-US" dirty="0">
              <a:solidFill>
                <a:schemeClr val="accent5">
                  <a:lumMod val="50000"/>
                </a:schemeClr>
              </a:solidFill>
            </a:endParaRPr>
          </a:p>
        </p:txBody>
      </p:sp>
    </p:spTree>
    <p:extLst>
      <p:ext uri="{BB962C8B-B14F-4D97-AF65-F5344CB8AC3E}">
        <p14:creationId xmlns:p14="http://schemas.microsoft.com/office/powerpoint/2010/main" xmlns="" val="137321751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In First Year Course AM 101 Introduction to Agricultural Engineering  at UDSM Agricultural engineers are viewed as brokers </a:t>
            </a:r>
            <a:endParaRPr lang="en-US" sz="3200" dirty="0"/>
          </a:p>
        </p:txBody>
      </p:sp>
      <p:sp>
        <p:nvSpPr>
          <p:cNvPr id="3" name="Content Placeholder 2"/>
          <p:cNvSpPr>
            <a:spLocks noGrp="1"/>
          </p:cNvSpPr>
          <p:nvPr>
            <p:ph idx="1"/>
          </p:nvPr>
        </p:nvSpPr>
        <p:spPr>
          <a:xfrm>
            <a:off x="4191000" y="304800"/>
            <a:ext cx="4495800" cy="6400800"/>
          </a:xfrm>
        </p:spPr>
        <p:txBody>
          <a:bodyPr>
            <a:normAutofit/>
          </a:bodyPr>
          <a:lstStyle/>
          <a:p>
            <a:pPr marL="0" indent="0">
              <a:buNone/>
            </a:pPr>
            <a:endParaRPr lang="en-US" dirty="0"/>
          </a:p>
          <a:p>
            <a:pPr marL="0" indent="0">
              <a:spcBef>
                <a:spcPts val="0"/>
              </a:spcBef>
              <a:spcAft>
                <a:spcPts val="600"/>
              </a:spcAft>
              <a:buNone/>
            </a:pPr>
            <a:r>
              <a:rPr lang="en-US" sz="3200" dirty="0">
                <a:solidFill>
                  <a:srgbClr val="FF0000"/>
                </a:solidFill>
              </a:rPr>
              <a:t>Agricultural Engineers as Brookers can be defined as:</a:t>
            </a:r>
            <a:endParaRPr lang="en-US" sz="3200" dirty="0"/>
          </a:p>
          <a:p>
            <a:pPr marL="0" indent="0">
              <a:buNone/>
            </a:pPr>
            <a:r>
              <a:rPr lang="en-US" sz="3200" dirty="0"/>
              <a:t>PEOPLE who</a:t>
            </a:r>
          </a:p>
          <a:p>
            <a:pPr marL="0" indent="0">
              <a:buNone/>
            </a:pPr>
            <a:r>
              <a:rPr lang="en-US" sz="3200" dirty="0"/>
              <a:t>TALK TO AGRICULTURISTS about Engineering</a:t>
            </a:r>
          </a:p>
          <a:p>
            <a:pPr marL="0" indent="0">
              <a:buNone/>
            </a:pPr>
            <a:r>
              <a:rPr lang="en-US" sz="3200" dirty="0"/>
              <a:t>and to</a:t>
            </a:r>
          </a:p>
          <a:p>
            <a:pPr marL="0" indent="0">
              <a:buNone/>
            </a:pPr>
            <a:r>
              <a:rPr lang="en-US" sz="3200" dirty="0"/>
              <a:t>ENGINEERS (Other Engineers) about AGRICULTURE with professionalism</a:t>
            </a:r>
          </a:p>
          <a:p>
            <a:pPr marL="0" indent="0">
              <a:buNone/>
            </a:pPr>
            <a:endParaRPr lang="en-US" dirty="0"/>
          </a:p>
        </p:txBody>
      </p:sp>
    </p:spTree>
    <p:extLst>
      <p:ext uri="{BB962C8B-B14F-4D97-AF65-F5344CB8AC3E}">
        <p14:creationId xmlns:p14="http://schemas.microsoft.com/office/powerpoint/2010/main" xmlns="" val="3571007443"/>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583362"/>
          </a:xfrm>
        </p:spPr>
        <p:txBody>
          <a:bodyPr>
            <a:normAutofit/>
          </a:bodyPr>
          <a:lstStyle/>
          <a:p>
            <a:r>
              <a:rPr lang="en-US" dirty="0"/>
              <a:t>Some thoughts on “work”, “artisan”  and ”engineer” derived from Lynda Gratton Book “The Shift- The Future of Work is Already Here”  (Gratton, 2011)</a:t>
            </a:r>
          </a:p>
        </p:txBody>
      </p:sp>
    </p:spTree>
    <p:extLst>
      <p:ext uri="{BB962C8B-B14F-4D97-AF65-F5344CB8AC3E}">
        <p14:creationId xmlns:p14="http://schemas.microsoft.com/office/powerpoint/2010/main" xmlns="" val="365819384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 in History</a:t>
            </a: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rmAutofit/>
          </a:bodyPr>
          <a:lstStyle/>
          <a:p>
            <a:pPr marL="0" indent="0">
              <a:buNone/>
            </a:pPr>
            <a:r>
              <a:rPr lang="en-US" sz="3200" dirty="0"/>
              <a:t>“Work is, and always has been, one of the most defining aspects of our lives. </a:t>
            </a:r>
          </a:p>
          <a:p>
            <a:pPr marL="0" indent="0">
              <a:buNone/>
            </a:pPr>
            <a:endParaRPr lang="en-US" sz="3200" dirty="0"/>
          </a:p>
          <a:p>
            <a:pPr marL="0" indent="0">
              <a:buNone/>
            </a:pPr>
            <a:r>
              <a:rPr lang="en-US" sz="3200" dirty="0"/>
              <a:t>It is where we meet our friends, excite ourselves and feel at our most creative and innovation…”</a:t>
            </a:r>
          </a:p>
        </p:txBody>
      </p:sp>
    </p:spTree>
    <p:extLst>
      <p:ext uri="{BB962C8B-B14F-4D97-AF65-F5344CB8AC3E}">
        <p14:creationId xmlns:p14="http://schemas.microsoft.com/office/powerpoint/2010/main" xmlns="" val="110693543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1st Industrial Revolution: Era of the Artisan</a:t>
            </a: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rmAutofit fontScale="92500" lnSpcReduction="10000"/>
          </a:bodyPr>
          <a:lstStyle/>
          <a:p>
            <a:pPr marL="0" indent="0">
              <a:buNone/>
            </a:pPr>
            <a:r>
              <a:rPr lang="en-US" sz="3200" dirty="0">
                <a:solidFill>
                  <a:schemeClr val="tx2"/>
                </a:solidFill>
              </a:rPr>
              <a:t>“The first Industrial Revolution, although it had an impact on working lives, was not an energy revolution. </a:t>
            </a:r>
          </a:p>
          <a:p>
            <a:pPr marL="0" indent="0">
              <a:buNone/>
            </a:pPr>
            <a:r>
              <a:rPr lang="en-US" sz="3200" dirty="0">
                <a:solidFill>
                  <a:srgbClr val="FF0000"/>
                </a:solidFill>
              </a:rPr>
              <a:t>The movement that took place at this time from farming to fabrication was not inherently innovative; the artisan remained the primary source of productive activity. </a:t>
            </a:r>
          </a:p>
          <a:p>
            <a:pPr marL="0" indent="0">
              <a:buNone/>
            </a:pPr>
            <a:r>
              <a:rPr lang="en-US" sz="3200" dirty="0"/>
              <a:t>That’s reflected in the modest growth rates throughout the late eighteenth and early nineteenth centuries…”</a:t>
            </a:r>
          </a:p>
        </p:txBody>
      </p:sp>
    </p:spTree>
    <p:extLst>
      <p:ext uri="{BB962C8B-B14F-4D97-AF65-F5344CB8AC3E}">
        <p14:creationId xmlns:p14="http://schemas.microsoft.com/office/powerpoint/2010/main" xmlns="" val="183676143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Transition </a:t>
            </a:r>
            <a:br>
              <a:rPr lang="en-US" b="1" dirty="0"/>
            </a:br>
            <a:r>
              <a:rPr lang="en-US" b="1" dirty="0"/>
              <a:t/>
            </a:r>
            <a:br>
              <a:rPr lang="en-US" b="1" dirty="0"/>
            </a:br>
            <a:r>
              <a:rPr lang="en-US" b="1" dirty="0"/>
              <a:t>Emergence of the engineer (Practical scientist)</a:t>
            </a:r>
            <a:br>
              <a:rPr lang="en-US" b="1" dirty="0"/>
            </a:br>
            <a:r>
              <a:rPr lang="en-US" b="1" dirty="0"/>
              <a:t/>
            </a:r>
            <a:br>
              <a:rPr lang="en-US" b="1" dirty="0"/>
            </a:b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rmAutofit fontScale="85000" lnSpcReduction="20000"/>
          </a:bodyPr>
          <a:lstStyle/>
          <a:p>
            <a:pPr marL="0" indent="0">
              <a:buNone/>
            </a:pPr>
            <a:r>
              <a:rPr lang="en-US" sz="3200" dirty="0"/>
              <a:t>“The real revolution in the working lives of people began to occur in the mid to late nineteenth century, when British Scientists, unlike their European contemporaries, began to be experimental. </a:t>
            </a:r>
          </a:p>
          <a:p>
            <a:pPr marL="0" indent="0">
              <a:buNone/>
            </a:pPr>
            <a:r>
              <a:rPr lang="en-US" sz="3200" dirty="0"/>
              <a:t>It was this culture of innovation, with the ideas of organizational and technological restructuring rapidly picked up by entrepreneurs and industrialists that transformed working lives. </a:t>
            </a:r>
          </a:p>
          <a:p>
            <a:pPr marL="0" indent="0">
              <a:buNone/>
            </a:pPr>
            <a:r>
              <a:rPr lang="en-US" sz="3200" dirty="0">
                <a:solidFill>
                  <a:srgbClr val="FF0000"/>
                </a:solidFill>
              </a:rPr>
              <a:t>It enabled a new class of practical scientists to emerge and excel…</a:t>
            </a:r>
            <a:r>
              <a:rPr lang="en-US" sz="3200" b="1" dirty="0">
                <a:solidFill>
                  <a:srgbClr val="FF0000"/>
                </a:solidFill>
              </a:rPr>
              <a:t>This was the emergence of the engineering class and of a culture of innovation</a:t>
            </a:r>
            <a:r>
              <a:rPr lang="en-US" sz="3200" dirty="0">
                <a:solidFill>
                  <a:srgbClr val="FF0000"/>
                </a:solidFill>
              </a:rPr>
              <a:t>…”</a:t>
            </a:r>
          </a:p>
        </p:txBody>
      </p:sp>
    </p:spTree>
    <p:extLst>
      <p:ext uri="{BB962C8B-B14F-4D97-AF65-F5344CB8AC3E}">
        <p14:creationId xmlns:p14="http://schemas.microsoft.com/office/powerpoint/2010/main" xmlns="" val="2918184846"/>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324600"/>
          </a:xfrm>
        </p:spPr>
        <p:txBody>
          <a:bodyPr/>
          <a:lstStyle/>
          <a:p>
            <a:r>
              <a:rPr lang="en-US" b="1" dirty="0"/>
              <a:t>2nd Industrial Revolution: Artisan role disappears for the case Britain</a:t>
            </a:r>
            <a:br>
              <a:rPr lang="en-US" b="1" dirty="0"/>
            </a:br>
            <a:r>
              <a:rPr lang="en-US" b="1" dirty="0"/>
              <a:t/>
            </a:r>
            <a:br>
              <a:rPr lang="en-US" b="1" dirty="0"/>
            </a:b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Autofit/>
          </a:bodyPr>
          <a:lstStyle/>
          <a:p>
            <a:pPr marL="0" indent="0">
              <a:buNone/>
            </a:pPr>
            <a:r>
              <a:rPr lang="en-US" sz="2000" dirty="0">
                <a:solidFill>
                  <a:srgbClr val="FF0000"/>
                </a:solidFill>
              </a:rPr>
              <a:t>“The emergence of an engineering class signaled the </a:t>
            </a:r>
            <a:r>
              <a:rPr lang="en-US" sz="2000" b="1" dirty="0">
                <a:solidFill>
                  <a:srgbClr val="FF0000"/>
                </a:solidFill>
              </a:rPr>
              <a:t>professionalization of practical science and institutional pursuit of innovation. </a:t>
            </a:r>
          </a:p>
          <a:p>
            <a:pPr marL="0" indent="0">
              <a:buNone/>
            </a:pPr>
            <a:r>
              <a:rPr lang="en-US" sz="2000" dirty="0"/>
              <a:t>This also saw the transformation of the working lives of people across Britain and later the developed world. Work became more regimented, more specialized. The workplace and the work schedule became more compartmentalized and hierarchical…</a:t>
            </a:r>
          </a:p>
          <a:p>
            <a:pPr marL="0" indent="0">
              <a:buNone/>
            </a:pPr>
            <a:r>
              <a:rPr lang="en-US" sz="2000" dirty="0">
                <a:solidFill>
                  <a:srgbClr val="FF0000"/>
                </a:solidFill>
              </a:rPr>
              <a:t>The layout of a factory was as important as the technology within it, embodying as it did the power structure of the organization</a:t>
            </a:r>
            <a:r>
              <a:rPr lang="en-US" sz="2000" dirty="0"/>
              <a:t>. </a:t>
            </a:r>
          </a:p>
          <a:p>
            <a:pPr marL="0" indent="0">
              <a:buNone/>
            </a:pPr>
            <a:r>
              <a:rPr lang="en-US" sz="2000" dirty="0"/>
              <a:t>In this second Industrial Revolution, engineers redesigned factories to make employees fit into the production line. By doing so workers lost their autonomy, becoming simply as interchangeable as the parts they created…”</a:t>
            </a:r>
            <a:endParaRPr lang="en-US" sz="2000" dirty="0">
              <a:solidFill>
                <a:srgbClr val="FF0000"/>
              </a:solidFill>
            </a:endParaRPr>
          </a:p>
        </p:txBody>
      </p:sp>
    </p:spTree>
    <p:extLst>
      <p:ext uri="{BB962C8B-B14F-4D97-AF65-F5344CB8AC3E}">
        <p14:creationId xmlns:p14="http://schemas.microsoft.com/office/powerpoint/2010/main" xmlns="" val="65320353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324600"/>
          </a:xfrm>
        </p:spPr>
        <p:txBody>
          <a:bodyPr/>
          <a:lstStyle/>
          <a:p>
            <a:r>
              <a:rPr lang="en-US" b="1" dirty="0"/>
              <a:t>3rd Industrial Revolution -Emergence of the “Smart artisan”</a:t>
            </a:r>
            <a:br>
              <a:rPr lang="en-US" b="1" dirty="0"/>
            </a:br>
            <a:r>
              <a:rPr lang="en-US" b="1" dirty="0"/>
              <a:t/>
            </a:r>
            <a:br>
              <a:rPr lang="en-US" b="1" dirty="0"/>
            </a:b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Autofit/>
          </a:bodyPr>
          <a:lstStyle/>
          <a:p>
            <a:pPr marL="0" indent="0">
              <a:buNone/>
            </a:pPr>
            <a:r>
              <a:rPr lang="en-US" sz="3200" dirty="0"/>
              <a:t>“As we look to the world of work we now inhabit, and the decades to come, what we are seeing is the potential reverse of this trend, from hierarchy and interchangeable, general skills to the reinstatement of horizontal collaboration and more specialized mastery.”</a:t>
            </a:r>
          </a:p>
        </p:txBody>
      </p:sp>
    </p:spTree>
    <p:extLst>
      <p:ext uri="{BB962C8B-B14F-4D97-AF65-F5344CB8AC3E}">
        <p14:creationId xmlns:p14="http://schemas.microsoft.com/office/powerpoint/2010/main" xmlns="" val="28329839"/>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324600"/>
          </a:xfrm>
        </p:spPr>
        <p:txBody>
          <a:bodyPr/>
          <a:lstStyle/>
          <a:p>
            <a:r>
              <a:rPr lang="en-US" b="1" dirty="0"/>
              <a:t>The experience in Northern Europe with specific reference to Germany</a:t>
            </a:r>
            <a:br>
              <a:rPr lang="en-US" b="1" dirty="0"/>
            </a:br>
            <a:r>
              <a:rPr lang="en-US" b="1" dirty="0"/>
              <a:t/>
            </a:r>
            <a:br>
              <a:rPr lang="en-US" b="1" dirty="0"/>
            </a:br>
            <a:r>
              <a:rPr lang="en-US" sz="6000" dirty="0"/>
              <a:t/>
            </a:r>
            <a:br>
              <a:rPr lang="en-US" sz="6000" dirty="0"/>
            </a:br>
            <a:endParaRPr lang="en-US" sz="6000" dirty="0"/>
          </a:p>
        </p:txBody>
      </p:sp>
      <p:sp>
        <p:nvSpPr>
          <p:cNvPr id="3" name="Content Placeholder 2"/>
          <p:cNvSpPr>
            <a:spLocks noGrp="1"/>
          </p:cNvSpPr>
          <p:nvPr>
            <p:ph idx="1"/>
          </p:nvPr>
        </p:nvSpPr>
        <p:spPr>
          <a:xfrm>
            <a:off x="3962400" y="304800"/>
            <a:ext cx="5029200" cy="6324600"/>
          </a:xfrm>
        </p:spPr>
        <p:txBody>
          <a:bodyPr>
            <a:noAutofit/>
          </a:bodyPr>
          <a:lstStyle/>
          <a:p>
            <a:pPr marL="0" indent="0">
              <a:buNone/>
            </a:pPr>
            <a:r>
              <a:rPr lang="en-US" sz="3200" dirty="0"/>
              <a:t>“Germany did also subsequently undergo through the industrial revolution through coordinated market economy where the artisan through the state played an important role.”</a:t>
            </a:r>
          </a:p>
        </p:txBody>
      </p:sp>
    </p:spTree>
    <p:extLst>
      <p:ext uri="{BB962C8B-B14F-4D97-AF65-F5344CB8AC3E}">
        <p14:creationId xmlns:p14="http://schemas.microsoft.com/office/powerpoint/2010/main" xmlns="" val="2822127436"/>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430962"/>
          </a:xfrm>
        </p:spPr>
        <p:txBody>
          <a:bodyPr>
            <a:normAutofit fontScale="90000"/>
          </a:bodyPr>
          <a:lstStyle/>
          <a:p>
            <a:r>
              <a:rPr lang="en-US" sz="2800" dirty="0"/>
              <a:t>The historical pathway has resulted in two Skill Formation Systems (SFSs) that is more visibly expressed in Technical Education between Anglophone (UK, USA and Australia with liberal market economies) and Northern Europe countries – Germany, Austria and Switzerland with coordinated market economies  </a:t>
            </a:r>
          </a:p>
        </p:txBody>
      </p:sp>
      <p:sp>
        <p:nvSpPr>
          <p:cNvPr id="3" name="Content Placeholder 2"/>
          <p:cNvSpPr>
            <a:spLocks noGrp="1"/>
          </p:cNvSpPr>
          <p:nvPr>
            <p:ph idx="1"/>
          </p:nvPr>
        </p:nvSpPr>
        <p:spPr/>
        <p:txBody>
          <a:bodyPr/>
          <a:lstStyle/>
          <a:p>
            <a:pPr marL="0" indent="0">
              <a:buNone/>
            </a:pPr>
            <a:r>
              <a:rPr lang="en-US" dirty="0"/>
              <a:t>The two Kinds SFSs give rise to what is described as the Education-logic versus employment-logic SFSs</a:t>
            </a:r>
          </a:p>
        </p:txBody>
      </p:sp>
    </p:spTree>
    <p:extLst>
      <p:ext uri="{BB962C8B-B14F-4D97-AF65-F5344CB8AC3E}">
        <p14:creationId xmlns:p14="http://schemas.microsoft.com/office/powerpoint/2010/main" xmlns="" val="108889242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a:bodyPr>
          <a:lstStyle/>
          <a:p>
            <a:pPr marL="144000" indent="0">
              <a:spcBef>
                <a:spcPts val="1488"/>
              </a:spcBef>
              <a:buNone/>
            </a:pPr>
            <a:r>
              <a:rPr lang="en-US" sz="3600" dirty="0">
                <a:solidFill>
                  <a:srgbClr val="FF0000"/>
                </a:solidFill>
              </a:rPr>
              <a:t>DISCUSSION OUTLINE</a:t>
            </a:r>
          </a:p>
          <a:p>
            <a:pPr marL="144000" indent="0">
              <a:spcBef>
                <a:spcPts val="1488"/>
              </a:spcBef>
              <a:buNone/>
            </a:pPr>
            <a:r>
              <a:rPr lang="en-US" sz="3200" dirty="0"/>
              <a:t>Section I: Context of presentation</a:t>
            </a:r>
          </a:p>
          <a:p>
            <a:pPr marL="144000" indent="0">
              <a:spcBef>
                <a:spcPts val="1488"/>
              </a:spcBef>
              <a:buNone/>
            </a:pPr>
            <a:r>
              <a:rPr lang="en-US" sz="3200" dirty="0"/>
              <a:t>Section II: University Industry Linkage </a:t>
            </a:r>
          </a:p>
          <a:p>
            <a:pPr marL="144000" indent="0">
              <a:spcBef>
                <a:spcPts val="1488"/>
              </a:spcBef>
              <a:buNone/>
            </a:pPr>
            <a:r>
              <a:rPr lang="en-US" sz="3200" dirty="0"/>
              <a:t>Section III: Take-aways and Conclusions</a:t>
            </a:r>
          </a:p>
          <a:p>
            <a:pPr marL="144000" indent="0">
              <a:spcBef>
                <a:spcPts val="1488"/>
              </a:spcBef>
              <a:buNone/>
            </a:pPr>
            <a:r>
              <a:rPr lang="en-US" sz="3200" dirty="0"/>
              <a:t>Section IV: References and Annexes</a:t>
            </a:r>
          </a:p>
          <a:p>
            <a:pPr marL="0" indent="0">
              <a:spcBef>
                <a:spcPts val="1488"/>
              </a:spcBef>
              <a:buNone/>
            </a:pPr>
            <a:endParaRPr lang="en-US" dirty="0">
              <a:solidFill>
                <a:srgbClr val="3366FF"/>
              </a:solidFill>
            </a:endParaRPr>
          </a:p>
          <a:p>
            <a:pPr marL="0" indent="0">
              <a:spcBef>
                <a:spcPts val="1488"/>
              </a:spcBef>
              <a:buNone/>
            </a:pPr>
            <a:endParaRPr lang="en-US" dirty="0">
              <a:solidFill>
                <a:srgbClr val="3366FF"/>
              </a:solidFill>
            </a:endParaRPr>
          </a:p>
          <a:p>
            <a:pPr marL="0" indent="0">
              <a:spcBef>
                <a:spcPts val="1488"/>
              </a:spcBef>
              <a:buNone/>
            </a:pPr>
            <a:endParaRPr lang="en-US" dirty="0">
              <a:solidFill>
                <a:srgbClr val="3366FF"/>
              </a:solidFill>
            </a:endParaRPr>
          </a:p>
          <a:p>
            <a:pPr marL="0" indent="0">
              <a:spcBef>
                <a:spcPts val="1488"/>
              </a:spcBef>
              <a:buNone/>
            </a:pPr>
            <a:endParaRPr lang="en-US" dirty="0">
              <a:solidFill>
                <a:srgbClr val="3366FF"/>
              </a:solidFill>
            </a:endParaRPr>
          </a:p>
        </p:txBody>
      </p:sp>
    </p:spTree>
    <p:extLst>
      <p:ext uri="{BB962C8B-B14F-4D97-AF65-F5344CB8AC3E}">
        <p14:creationId xmlns:p14="http://schemas.microsoft.com/office/powerpoint/2010/main" xmlns="" val="342101999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Education in the Anglophone (Education logic) System</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In Anglophone countries, TE is designed and conducted in a way that will provide pathway into the “general education” track. For this reason, the curriculum attempts to emulate all the “education” components that exist in the equivalent or aspired general education university qualification, including, in many incidences, the naming of the course, e.g. civil engineering or mechanical engineering. Based on the “inclination” to general education, </a:t>
            </a:r>
            <a:r>
              <a:rPr lang="en-US" dirty="0" err="1"/>
              <a:t>Wheelahan</a:t>
            </a:r>
            <a:r>
              <a:rPr lang="en-US" dirty="0"/>
              <a:t> (2012) describes the SFS as having an education-logic. </a:t>
            </a:r>
          </a:p>
        </p:txBody>
      </p:sp>
    </p:spTree>
    <p:extLst>
      <p:ext uri="{BB962C8B-B14F-4D97-AF65-F5344CB8AC3E}">
        <p14:creationId xmlns:p14="http://schemas.microsoft.com/office/powerpoint/2010/main" xmlns="" val="292947570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Education in the Germany System</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dirty="0"/>
              <a:t>The Germany vocational SFS pathway stems from the artisanal level and spans within the same track all the way to higher learning level where you have the Vocational Academies. The Vocational Academies are the vocational or TVET stream equivalent of university level training in the general education</a:t>
            </a:r>
          </a:p>
        </p:txBody>
      </p:sp>
    </p:spTree>
    <p:extLst>
      <p:ext uri="{BB962C8B-B14F-4D97-AF65-F5344CB8AC3E}">
        <p14:creationId xmlns:p14="http://schemas.microsoft.com/office/powerpoint/2010/main" xmlns="" val="122749359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Slide continues...</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It is important to note that the Vocational Academies despite they being higher learning institutions have not attempted to emulate the Bachelor of Science in engineering type of training. It must be re-called from the analysis by Gratton (2011) earlier, that in essence the engineering degree belongs to the “general education stream” (non-vocational with a science specialty that contains heavy dose of practical experimentation than is found in the other pure science options within the general education stream</a:t>
            </a:r>
          </a:p>
        </p:txBody>
      </p:sp>
    </p:spTree>
    <p:extLst>
      <p:ext uri="{BB962C8B-B14F-4D97-AF65-F5344CB8AC3E}">
        <p14:creationId xmlns:p14="http://schemas.microsoft.com/office/powerpoint/2010/main" xmlns="" val="87461003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278562"/>
          </a:xfrm>
        </p:spPr>
        <p:txBody>
          <a:bodyPr>
            <a:normAutofit fontScale="90000"/>
          </a:bodyPr>
          <a:lstStyle/>
          <a:p>
            <a:r>
              <a:rPr lang="en-US" dirty="0"/>
              <a:t>Singapore Nanyang Polytechnic Teaching with Teaching Factory provides a Skill Formation System (SFS) that falls midway  education logic and employment logic systems</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sz="1800" dirty="0"/>
              <a:t>Technical and Vocational Education Training (TVET) systems worldwide broadly fall in the two basic categories – the Northern Europe countries category lead by Germany, where there are separate pathways in SFS between the vocational and general education tracks, and where the TVET system has an employment logic; and the Anglophone countries category, where the pathways in SFS are integrated and where the TVET system has an education logic. SFSs that do not fall directly on these categories invariably contain elements from the two basic categories. A good example of this case is the Nanyang Polytechnic (NYP) in Singapore (</a:t>
            </a:r>
            <a:r>
              <a:rPr lang="en-US" sz="1800" dirty="0" err="1"/>
              <a:t>Manyaga</a:t>
            </a:r>
            <a:r>
              <a:rPr lang="en-US" sz="1800" dirty="0"/>
              <a:t> and </a:t>
            </a:r>
            <a:r>
              <a:rPr lang="en-US" sz="1800" dirty="0" err="1"/>
              <a:t>Athumani</a:t>
            </a:r>
            <a:r>
              <a:rPr lang="en-US" sz="1800" dirty="0"/>
              <a:t>, 2010) where the innovated “Teaching Factory” concept provides students with a </a:t>
            </a:r>
            <a:r>
              <a:rPr lang="en-US" sz="1800" b="1" dirty="0">
                <a:solidFill>
                  <a:srgbClr val="FF0000"/>
                </a:solidFill>
              </a:rPr>
              <a:t>total learning experience that emulate the real-world workplace </a:t>
            </a:r>
          </a:p>
        </p:txBody>
      </p:sp>
    </p:spTree>
    <p:extLst>
      <p:ext uri="{BB962C8B-B14F-4D97-AF65-F5344CB8AC3E}">
        <p14:creationId xmlns:p14="http://schemas.microsoft.com/office/powerpoint/2010/main" xmlns="" val="2358098372"/>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278562"/>
          </a:xfrm>
        </p:spPr>
        <p:txBody>
          <a:bodyPr>
            <a:normAutofit/>
          </a:bodyPr>
          <a:lstStyle/>
          <a:p>
            <a:r>
              <a:rPr lang="en-US" dirty="0"/>
              <a:t>IMPLICATION OF THE TWO SYSTEMS (Author’s suggestion)</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sz="1800" b="1" dirty="0">
              <a:solidFill>
                <a:srgbClr val="FF0000"/>
              </a:solidFill>
            </a:endParaRPr>
          </a:p>
        </p:txBody>
      </p:sp>
    </p:spTree>
    <p:extLst>
      <p:ext uri="{BB962C8B-B14F-4D97-AF65-F5344CB8AC3E}">
        <p14:creationId xmlns:p14="http://schemas.microsoft.com/office/powerpoint/2010/main" xmlns="" val="10348881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430962"/>
          </a:xfrm>
        </p:spPr>
        <p:txBody>
          <a:bodyPr>
            <a:normAutofit fontScale="90000"/>
          </a:bodyPr>
          <a:lstStyle/>
          <a:p>
            <a:r>
              <a:rPr lang="en-US" dirty="0"/>
              <a:t>In the Education logic a learner goes through a process emulated by the “complete metamorphosis” cycle in insects – gaining the “work readiness” on the job at the “pupa” stage and later complete masterly at the “adult” stage</a:t>
            </a:r>
            <a:br>
              <a:rPr lang="en-US" dirty="0"/>
            </a:br>
            <a:endParaRPr lang="en-US" dirty="0"/>
          </a:p>
        </p:txBody>
      </p:sp>
      <p:pic>
        <p:nvPicPr>
          <p:cNvPr id="6" name="Content Placeholder 5">
            <a:extLst>
              <a:ext uri="{FF2B5EF4-FFF2-40B4-BE49-F238E27FC236}">
                <a16:creationId xmlns:a16="http://schemas.microsoft.com/office/drawing/2014/main" xmlns="" id="{7957448F-EC03-644F-A3A7-8DE19297489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038600" y="274638"/>
            <a:ext cx="4953000" cy="3467100"/>
          </a:xfrm>
        </p:spPr>
      </p:pic>
      <p:sp>
        <p:nvSpPr>
          <p:cNvPr id="7" name="TextBox 6">
            <a:extLst>
              <a:ext uri="{FF2B5EF4-FFF2-40B4-BE49-F238E27FC236}">
                <a16:creationId xmlns:a16="http://schemas.microsoft.com/office/drawing/2014/main" xmlns="" id="{24AFA8CF-D9FA-DC43-B132-AAF026A73BCC}"/>
              </a:ext>
            </a:extLst>
          </p:cNvPr>
          <p:cNvSpPr txBox="1"/>
          <p:nvPr/>
        </p:nvSpPr>
        <p:spPr>
          <a:xfrm>
            <a:off x="4038600" y="3974593"/>
            <a:ext cx="4648200" cy="2585323"/>
          </a:xfrm>
          <a:prstGeom prst="rect">
            <a:avLst/>
          </a:prstGeom>
          <a:noFill/>
        </p:spPr>
        <p:txBody>
          <a:bodyPr wrap="square" rtlCol="0">
            <a:spAutoFit/>
          </a:bodyPr>
          <a:lstStyle/>
          <a:p>
            <a:endParaRPr lang="en-GB" dirty="0"/>
          </a:p>
          <a:p>
            <a:pPr marL="342900" indent="-342900">
              <a:buAutoNum type="arabicPeriod"/>
            </a:pPr>
            <a:r>
              <a:rPr lang="en-GB" b="1" dirty="0"/>
              <a:t>Larva stage insect sole work is to feed – this is the period at University taking different courses </a:t>
            </a:r>
          </a:p>
          <a:p>
            <a:pPr marL="342900" indent="-342900">
              <a:buAutoNum type="arabicPeriod"/>
            </a:pPr>
            <a:r>
              <a:rPr lang="en-GB" b="1" dirty="0"/>
              <a:t>Pupa stage is when the insect uses the food taken during larva stage to develop competencies including innovation </a:t>
            </a:r>
          </a:p>
          <a:p>
            <a:pPr marL="342900" indent="-342900">
              <a:buAutoNum type="arabicPeriod"/>
            </a:pPr>
            <a:r>
              <a:rPr lang="en-GB" b="1" dirty="0"/>
              <a:t>Butterfly stage is when the candidate uses full adult capacity to innovate</a:t>
            </a:r>
          </a:p>
        </p:txBody>
      </p:sp>
    </p:spTree>
    <p:extLst>
      <p:ext uri="{BB962C8B-B14F-4D97-AF65-F5344CB8AC3E}">
        <p14:creationId xmlns:p14="http://schemas.microsoft.com/office/powerpoint/2010/main" xmlns="" val="64073607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430962"/>
          </a:xfrm>
        </p:spPr>
        <p:txBody>
          <a:bodyPr>
            <a:normAutofit fontScale="90000"/>
          </a:bodyPr>
          <a:lstStyle/>
          <a:p>
            <a:pPr algn="l"/>
            <a:r>
              <a:rPr lang="en-US" sz="2800" dirty="0"/>
              <a:t>For the mechanical engineer this is when the candidate studies “machine elements design” </a:t>
            </a:r>
            <a:br>
              <a:rPr lang="en-US" sz="2800" dirty="0"/>
            </a:br>
            <a:r>
              <a:rPr lang="en-US" sz="2800" dirty="0"/>
              <a:t>– gears, bearings with no relation to a particular machine</a:t>
            </a:r>
            <a:br>
              <a:rPr lang="en-US" sz="2800" dirty="0"/>
            </a:br>
            <a:r>
              <a:rPr lang="en-US" sz="2800" dirty="0"/>
              <a:t>- At “pupa” employed working with a particular machine, the candidate will develop the skill to work with the particular machine elements and to INNOVATE at full butterfly stage</a:t>
            </a:r>
            <a:br>
              <a:rPr lang="en-US" sz="2800" dirty="0"/>
            </a:br>
            <a:endParaRPr lang="en-US" sz="2800" dirty="0"/>
          </a:p>
        </p:txBody>
      </p:sp>
      <p:pic>
        <p:nvPicPr>
          <p:cNvPr id="6" name="Content Placeholder 5">
            <a:extLst>
              <a:ext uri="{FF2B5EF4-FFF2-40B4-BE49-F238E27FC236}">
                <a16:creationId xmlns:a16="http://schemas.microsoft.com/office/drawing/2014/main" xmlns="" id="{7957448F-EC03-644F-A3A7-8DE192974894}"/>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038600" y="274638"/>
            <a:ext cx="4953000" cy="3467100"/>
          </a:xfrm>
        </p:spPr>
      </p:pic>
      <p:sp>
        <p:nvSpPr>
          <p:cNvPr id="7" name="TextBox 6">
            <a:extLst>
              <a:ext uri="{FF2B5EF4-FFF2-40B4-BE49-F238E27FC236}">
                <a16:creationId xmlns:a16="http://schemas.microsoft.com/office/drawing/2014/main" xmlns="" id="{24AFA8CF-D9FA-DC43-B132-AAF026A73BCC}"/>
              </a:ext>
            </a:extLst>
          </p:cNvPr>
          <p:cNvSpPr txBox="1"/>
          <p:nvPr/>
        </p:nvSpPr>
        <p:spPr>
          <a:xfrm>
            <a:off x="4038600" y="3974593"/>
            <a:ext cx="4648200" cy="2585323"/>
          </a:xfrm>
          <a:prstGeom prst="rect">
            <a:avLst/>
          </a:prstGeom>
          <a:noFill/>
        </p:spPr>
        <p:txBody>
          <a:bodyPr wrap="square" rtlCol="0">
            <a:spAutoFit/>
          </a:bodyPr>
          <a:lstStyle/>
          <a:p>
            <a:endParaRPr lang="en-GB" dirty="0"/>
          </a:p>
          <a:p>
            <a:pPr marL="342900" indent="-342900">
              <a:buAutoNum type="arabicPeriod"/>
            </a:pPr>
            <a:r>
              <a:rPr lang="en-GB" b="1" dirty="0"/>
              <a:t>Larva stage insect sole work is to feed – this is the period at University taking different courses </a:t>
            </a:r>
          </a:p>
          <a:p>
            <a:pPr marL="342900" indent="-342900">
              <a:buAutoNum type="arabicPeriod"/>
            </a:pPr>
            <a:r>
              <a:rPr lang="en-GB" b="1" dirty="0">
                <a:solidFill>
                  <a:srgbClr val="FF0000"/>
                </a:solidFill>
              </a:rPr>
              <a:t>Pupa stage is when the insect uses the food taken during larva stage to develop </a:t>
            </a:r>
            <a:r>
              <a:rPr lang="en-GB" b="1" dirty="0"/>
              <a:t>competencies including innovation </a:t>
            </a:r>
          </a:p>
          <a:p>
            <a:pPr marL="342900" indent="-342900">
              <a:buAutoNum type="arabicPeriod"/>
            </a:pPr>
            <a:r>
              <a:rPr lang="en-GB" b="1" dirty="0"/>
              <a:t>Butterfly stage is when the candidate uses full adult capacity to innovate</a:t>
            </a:r>
          </a:p>
        </p:txBody>
      </p:sp>
    </p:spTree>
    <p:extLst>
      <p:ext uri="{BB962C8B-B14F-4D97-AF65-F5344CB8AC3E}">
        <p14:creationId xmlns:p14="http://schemas.microsoft.com/office/powerpoint/2010/main" xmlns="" val="1013814213"/>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278562"/>
          </a:xfrm>
        </p:spPr>
        <p:txBody>
          <a:bodyPr>
            <a:normAutofit fontScale="90000"/>
          </a:bodyPr>
          <a:lstStyle/>
          <a:p>
            <a:r>
              <a:rPr lang="en-US" dirty="0"/>
              <a:t>THE ANGLOPHONE – EXPERIMENTAL SCIENTIST BACHELOR’S DEGREE IS STRONGLY ORIENTED TO INNOVATION - ARE CANDIDATES BEING ORIENTED TO INNOVATE ? TO SOLVE PROBLEMS?</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FF0000"/>
                </a:solidFill>
              </a:rPr>
              <a:t>THE PROBLEM MIGHT BE WHAT IS DEPICTED ON THE LAUGHABLE FIGURE BELOW?</a:t>
            </a: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a:p>
            <a:pPr marL="0" indent="0">
              <a:buNone/>
            </a:pPr>
            <a:endParaRPr lang="en-US" sz="1800" b="1" dirty="0">
              <a:solidFill>
                <a:srgbClr val="FF0000"/>
              </a:solidFill>
            </a:endParaRPr>
          </a:p>
        </p:txBody>
      </p:sp>
      <p:pic>
        <p:nvPicPr>
          <p:cNvPr id="5" name="Picture 4">
            <a:extLst>
              <a:ext uri="{FF2B5EF4-FFF2-40B4-BE49-F238E27FC236}">
                <a16:creationId xmlns:a16="http://schemas.microsoft.com/office/drawing/2014/main" xmlns="" id="{40BBE5B6-E703-A54E-9744-D6012DFEB768}"/>
              </a:ext>
            </a:extLst>
          </p:cNvPr>
          <p:cNvPicPr>
            <a:picLocks noChangeAspect="1"/>
          </p:cNvPicPr>
          <p:nvPr/>
        </p:nvPicPr>
        <p:blipFill>
          <a:blip r:embed="rId2"/>
          <a:stretch>
            <a:fillRect/>
          </a:stretch>
        </p:blipFill>
        <p:spPr>
          <a:xfrm>
            <a:off x="3878764" y="1828800"/>
            <a:ext cx="4825621" cy="4343400"/>
          </a:xfrm>
          <a:prstGeom prst="rect">
            <a:avLst/>
          </a:prstGeom>
        </p:spPr>
      </p:pic>
    </p:spTree>
    <p:extLst>
      <p:ext uri="{BB962C8B-B14F-4D97-AF65-F5344CB8AC3E}">
        <p14:creationId xmlns:p14="http://schemas.microsoft.com/office/powerpoint/2010/main" xmlns="" val="50871440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SECTION II: </a:t>
            </a:r>
            <a:br>
              <a:rPr lang="en-US" b="1" dirty="0"/>
            </a:br>
            <a:r>
              <a:rPr lang="en-US" b="1" dirty="0"/>
              <a:t/>
            </a:r>
            <a:br>
              <a:rPr lang="en-US" b="1" dirty="0"/>
            </a:br>
            <a:r>
              <a:rPr lang="en-US" b="1" dirty="0"/>
              <a:t>UNIVERSITY INDUSTRY LINKAGE </a:t>
            </a:r>
            <a:br>
              <a:rPr lang="en-US" b="1" dirty="0"/>
            </a:br>
            <a:endParaRPr lang="en-US" b="1" dirty="0"/>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endParaRPr lang="en-US" dirty="0"/>
          </a:p>
        </p:txBody>
      </p:sp>
    </p:spTree>
    <p:extLst>
      <p:ext uri="{BB962C8B-B14F-4D97-AF65-F5344CB8AC3E}">
        <p14:creationId xmlns:p14="http://schemas.microsoft.com/office/powerpoint/2010/main" xmlns="" val="2079365172"/>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SECTION II: UNIVERSITY INDUSTRY LINKAGE –</a:t>
            </a:r>
            <a:br>
              <a:rPr lang="en-US" b="1" dirty="0"/>
            </a:br>
            <a:r>
              <a:rPr lang="en-US" b="1" dirty="0"/>
              <a:t>the focus of this presentation / paper?</a:t>
            </a:r>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r>
              <a:rPr lang="en-US" dirty="0"/>
              <a:t>The bottom-line of University – Industry Linkage is INNOVATION</a:t>
            </a:r>
          </a:p>
          <a:p>
            <a:pPr>
              <a:buFontTx/>
              <a:buChar char="-"/>
            </a:pPr>
            <a:r>
              <a:rPr lang="en-US" dirty="0"/>
              <a:t>Industry is attracted to link with university to tape this trait</a:t>
            </a:r>
          </a:p>
          <a:p>
            <a:pPr>
              <a:buFontTx/>
              <a:buChar char="-"/>
            </a:pPr>
            <a:r>
              <a:rPr lang="en-US" dirty="0"/>
              <a:t>LINKED TOGETHER they all benefit and spiral upward in imitation of the biological DNA model that has two spiraling helixes</a:t>
            </a:r>
          </a:p>
        </p:txBody>
      </p:sp>
    </p:spTree>
    <p:extLst>
      <p:ext uri="{BB962C8B-B14F-4D97-AF65-F5344CB8AC3E}">
        <p14:creationId xmlns:p14="http://schemas.microsoft.com/office/powerpoint/2010/main" xmlns="" val="413929251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SECTION I: CONTEXT OF THE PRESENTATION</a:t>
            </a:r>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r>
              <a:rPr lang="en-GB" sz="3200" dirty="0">
                <a:solidFill>
                  <a:srgbClr val="FF0000"/>
                </a:solidFill>
              </a:rPr>
              <a:t>Theme of the Workshop:</a:t>
            </a:r>
            <a:endParaRPr lang="en-US" sz="3200" dirty="0">
              <a:solidFill>
                <a:srgbClr val="FF0000"/>
              </a:solidFill>
            </a:endParaRPr>
          </a:p>
          <a:p>
            <a:pPr marL="0" indent="0">
              <a:buNone/>
            </a:pPr>
            <a:r>
              <a:rPr lang="en-GB" sz="3200" dirty="0"/>
              <a:t>Engineering education </a:t>
            </a:r>
            <a:r>
              <a:rPr lang="en-GB" sz="3200" u="sng" dirty="0"/>
              <a:t>capacities</a:t>
            </a:r>
            <a:r>
              <a:rPr lang="en-GB" sz="3200" dirty="0"/>
              <a:t>: How engineering</a:t>
            </a:r>
            <a:r>
              <a:rPr lang="en-US" sz="3200" dirty="0"/>
              <a:t> </a:t>
            </a:r>
            <a:r>
              <a:rPr lang="en-GB" sz="3200" u="sng" dirty="0"/>
              <a:t>ecosystems</a:t>
            </a:r>
            <a:r>
              <a:rPr lang="en-GB" sz="3200" dirty="0"/>
              <a:t> are preparing students in Africa for </a:t>
            </a:r>
            <a:r>
              <a:rPr lang="en-GB" sz="3200" u="sng" dirty="0"/>
              <a:t>employment </a:t>
            </a:r>
          </a:p>
          <a:p>
            <a:pPr marL="0" indent="0">
              <a:buNone/>
            </a:pPr>
            <a:endParaRPr lang="en-GB" sz="3200" u="sng" dirty="0"/>
          </a:p>
          <a:p>
            <a:pPr marL="0" indent="0">
              <a:buNone/>
            </a:pPr>
            <a:r>
              <a:rPr lang="en-GB" sz="3200" b="1" u="sng" dirty="0">
                <a:solidFill>
                  <a:srgbClr val="00B0F0"/>
                </a:solidFill>
              </a:rPr>
              <a:t>(</a:t>
            </a:r>
            <a:r>
              <a:rPr lang="en-GB" sz="3200" b="1" dirty="0">
                <a:solidFill>
                  <a:srgbClr val="00B0F0"/>
                </a:solidFill>
              </a:rPr>
              <a:t>Employed /&amp; self-employed?)</a:t>
            </a:r>
            <a:endParaRPr lang="en-US" sz="3200" b="1" dirty="0">
              <a:solidFill>
                <a:srgbClr val="00B0F0"/>
              </a:solidFill>
            </a:endParaRPr>
          </a:p>
          <a:p>
            <a:pPr marL="0" indent="0">
              <a:buNone/>
            </a:pPr>
            <a:endParaRPr lang="en-US" dirty="0"/>
          </a:p>
        </p:txBody>
      </p:sp>
    </p:spTree>
    <p:extLst>
      <p:ext uri="{BB962C8B-B14F-4D97-AF65-F5344CB8AC3E}">
        <p14:creationId xmlns:p14="http://schemas.microsoft.com/office/powerpoint/2010/main" xmlns="" val="1523428462"/>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SECTION II: UNIVERSITY INDUSTRY LINKAGE –</a:t>
            </a:r>
            <a:br>
              <a:rPr lang="en-US" b="1" dirty="0"/>
            </a:br>
            <a:r>
              <a:rPr lang="en-US" b="1" dirty="0"/>
              <a:t>the focus of this presentation / paper?</a:t>
            </a:r>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r>
              <a:rPr lang="en-US" dirty="0"/>
              <a:t>The bottom-line of University – Industry Linkage is INNOVATION</a:t>
            </a:r>
          </a:p>
          <a:p>
            <a:pPr>
              <a:buFontTx/>
              <a:buChar char="-"/>
            </a:pPr>
            <a:r>
              <a:rPr lang="en-US" dirty="0"/>
              <a:t>Industry is attracted to link with university to tape this trait</a:t>
            </a:r>
          </a:p>
          <a:p>
            <a:pPr>
              <a:buFontTx/>
              <a:buChar char="-"/>
            </a:pPr>
            <a:r>
              <a:rPr lang="en-US" dirty="0"/>
              <a:t>LINKED TOGETHER they all benefit and spiral upward in imitation of the biological DNA model that has two spiraling helixes</a:t>
            </a:r>
          </a:p>
          <a:p>
            <a:pPr>
              <a:buFontTx/>
              <a:buChar char="-"/>
            </a:pPr>
            <a:r>
              <a:rPr lang="en-US" dirty="0"/>
              <a:t>A third entity that is always present in the linkage is Government</a:t>
            </a:r>
          </a:p>
        </p:txBody>
      </p:sp>
    </p:spTree>
    <p:extLst>
      <p:ext uri="{BB962C8B-B14F-4D97-AF65-F5344CB8AC3E}">
        <p14:creationId xmlns:p14="http://schemas.microsoft.com/office/powerpoint/2010/main" xmlns="" val="139614630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The Triple Helix as a model was coined by Henry </a:t>
            </a:r>
            <a:r>
              <a:rPr lang="en-US" b="1" dirty="0" err="1"/>
              <a:t>Etzkowitz</a:t>
            </a:r>
            <a:r>
              <a:rPr lang="en-US" b="1" dirty="0"/>
              <a:t> (</a:t>
            </a:r>
            <a:r>
              <a:rPr lang="en-US" b="1" dirty="0" err="1"/>
              <a:t>Etzkowitz</a:t>
            </a:r>
            <a:r>
              <a:rPr lang="en-US" b="1" dirty="0"/>
              <a:t>, H., 2003)  </a:t>
            </a:r>
          </a:p>
        </p:txBody>
      </p:sp>
      <p:sp>
        <p:nvSpPr>
          <p:cNvPr id="3" name="Content Placeholder 2"/>
          <p:cNvSpPr>
            <a:spLocks noGrp="1"/>
          </p:cNvSpPr>
          <p:nvPr>
            <p:ph idx="1"/>
          </p:nvPr>
        </p:nvSpPr>
        <p:spPr>
          <a:xfrm>
            <a:off x="4191000" y="304800"/>
            <a:ext cx="4495800" cy="6553200"/>
          </a:xfrm>
        </p:spPr>
        <p:txBody>
          <a:bodyPr>
            <a:noAutofit/>
          </a:bodyPr>
          <a:lstStyle/>
          <a:p>
            <a:pPr marL="0" indent="0">
              <a:buNone/>
            </a:pPr>
            <a:r>
              <a:rPr lang="en-US" sz="2000" dirty="0"/>
              <a:t>“Society is more complex than biology. A double helix was sufficient to model DNA. A triple helix is required to model university – industry - government interactions”! </a:t>
            </a:r>
          </a:p>
          <a:p>
            <a:pPr marL="0" indent="0">
              <a:buNone/>
            </a:pPr>
            <a:r>
              <a:rPr lang="en-US" sz="2000" dirty="0"/>
              <a:t>To further elaborate the concept, we put a further quote from </a:t>
            </a:r>
            <a:r>
              <a:rPr lang="en-US" sz="2000" dirty="0" err="1"/>
              <a:t>Etzkowitz</a:t>
            </a:r>
            <a:r>
              <a:rPr lang="en-US" sz="2000" dirty="0"/>
              <a:t> below.</a:t>
            </a:r>
          </a:p>
          <a:p>
            <a:pPr marL="0" indent="0">
              <a:buNone/>
            </a:pPr>
            <a:endParaRPr lang="en-US" sz="2000" dirty="0"/>
          </a:p>
          <a:p>
            <a:pPr marL="0" indent="0">
              <a:buNone/>
            </a:pPr>
            <a:r>
              <a:rPr lang="en-US" sz="2000" dirty="0"/>
              <a:t>“The organizing principle of the Triple Helix is the expectation that the university will play a greater role in society as an entrepreneur. </a:t>
            </a:r>
          </a:p>
          <a:p>
            <a:pPr marL="0" indent="0">
              <a:buNone/>
            </a:pPr>
            <a:r>
              <a:rPr lang="en-US" sz="2000" dirty="0"/>
              <a:t>The entrepreneurial university retains the traditional academic roles of social reproduction and extension of certified knowledge, but places them in a broader context as part of its new role in promoting innovation. </a:t>
            </a:r>
          </a:p>
        </p:txBody>
      </p:sp>
    </p:spTree>
    <p:extLst>
      <p:ext uri="{BB962C8B-B14F-4D97-AF65-F5344CB8AC3E}">
        <p14:creationId xmlns:p14="http://schemas.microsoft.com/office/powerpoint/2010/main" xmlns="" val="2636757099"/>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TRIPPLE HELIX MODELLED</a:t>
            </a:r>
            <a:br>
              <a:rPr lang="en-US" dirty="0"/>
            </a:br>
            <a:endParaRPr lang="en-US" dirty="0"/>
          </a:p>
        </p:txBody>
      </p:sp>
      <p:pic>
        <p:nvPicPr>
          <p:cNvPr id="4" name="Content Placeholder 3">
            <a:extLst>
              <a:ext uri="{FF2B5EF4-FFF2-40B4-BE49-F238E27FC236}">
                <a16:creationId xmlns:a16="http://schemas.microsoft.com/office/drawing/2014/main" xmlns="" id="{DF4B8443-3FB7-4940-84FA-D03B667ADC7A}"/>
              </a:ext>
            </a:extLst>
          </p:cNvPr>
          <p:cNvPicPr>
            <a:picLocks noGrp="1"/>
          </p:cNvPicPr>
          <p:nvPr>
            <p:ph idx="1"/>
          </p:nvPr>
        </p:nvPicPr>
        <p:blipFill>
          <a:blip r:embed="rId2"/>
          <a:stretch>
            <a:fillRect/>
          </a:stretch>
        </p:blipFill>
        <p:spPr>
          <a:xfrm>
            <a:off x="4191000" y="1242262"/>
            <a:ext cx="4495800" cy="3992475"/>
          </a:xfrm>
          <a:prstGeom prst="rect">
            <a:avLst/>
          </a:prstGeom>
          <a:ln w="3175">
            <a:solidFill>
              <a:schemeClr val="accent2">
                <a:lumMod val="75000"/>
              </a:schemeClr>
            </a:solidFill>
          </a:ln>
          <a:effectLst/>
        </p:spPr>
      </p:pic>
    </p:spTree>
    <p:extLst>
      <p:ext uri="{BB962C8B-B14F-4D97-AF65-F5344CB8AC3E}">
        <p14:creationId xmlns:p14="http://schemas.microsoft.com/office/powerpoint/2010/main" xmlns="" val="232052509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fontScale="77500" lnSpcReduction="20000"/>
          </a:bodyPr>
          <a:lstStyle/>
          <a:p>
            <a:pPr marL="0" indent="0">
              <a:spcBef>
                <a:spcPts val="1488"/>
              </a:spcBef>
              <a:buNone/>
            </a:pPr>
            <a:r>
              <a:rPr lang="en-US" sz="4100" b="1" dirty="0"/>
              <a:t>The intersections 1,2 and 3 are areas where the entities the “other’s function” </a:t>
            </a:r>
          </a:p>
          <a:p>
            <a:pPr marL="0" indent="0">
              <a:spcBef>
                <a:spcPts val="1488"/>
              </a:spcBef>
              <a:buNone/>
            </a:pPr>
            <a:r>
              <a:rPr lang="en-US" sz="4100" dirty="0"/>
              <a:t>Where: </a:t>
            </a:r>
          </a:p>
          <a:p>
            <a:pPr marL="0" indent="0">
              <a:spcBef>
                <a:spcPts val="1488"/>
              </a:spcBef>
              <a:buNone/>
            </a:pPr>
            <a:r>
              <a:rPr lang="en-US" sz="4100" dirty="0"/>
              <a:t>(1) Universities do a bit of industries’ function produce start-ups through students and staff; and Industries’ conduct some research and/ or initiate specialized training programs; </a:t>
            </a:r>
          </a:p>
          <a:p>
            <a:pPr marL="0" indent="0">
              <a:spcBef>
                <a:spcPts val="1488"/>
              </a:spcBef>
              <a:buNone/>
            </a:pPr>
            <a:r>
              <a:rPr lang="en-US" sz="4100" dirty="0"/>
              <a:t>(2) Universities undertake some regulatory functions and support research &amp; innovations; Governments conduct some research and may conduct specialized training; and, </a:t>
            </a:r>
          </a:p>
          <a:p>
            <a:pPr marL="0" indent="0">
              <a:spcBef>
                <a:spcPts val="1488"/>
              </a:spcBef>
              <a:buNone/>
            </a:pPr>
            <a:r>
              <a:rPr lang="en-US" sz="4100" dirty="0"/>
              <a:t>(3) Industries engage in some regulatory function and support RDI; and Governments may engage or support some production e.g. through State Owned Enterprises (SOEs).</a:t>
            </a:r>
            <a:endParaRPr lang="en-US" sz="4000" dirty="0">
              <a:solidFill>
                <a:srgbClr val="3366FF"/>
              </a:solidFill>
            </a:endParaRPr>
          </a:p>
        </p:txBody>
      </p:sp>
    </p:spTree>
    <p:extLst>
      <p:ext uri="{BB962C8B-B14F-4D97-AF65-F5344CB8AC3E}">
        <p14:creationId xmlns:p14="http://schemas.microsoft.com/office/powerpoint/2010/main" xmlns="" val="3449683462"/>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UNIVERSITY – INDUSTRY LINKAGES IN SUB-SAHARAN AFRICA – </a:t>
            </a:r>
            <a:br>
              <a:rPr lang="en-US" dirty="0"/>
            </a:br>
            <a:r>
              <a:rPr lang="en-US" dirty="0"/>
              <a:t/>
            </a:r>
            <a:br>
              <a:rPr lang="en-US" dirty="0"/>
            </a:br>
            <a:r>
              <a:rPr lang="en-US" dirty="0"/>
              <a:t>DATA IS SCANTY -TWO REFERENCES SPOTTED</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a:xfrm>
            <a:off x="4191000" y="152400"/>
            <a:ext cx="4495800" cy="6400800"/>
          </a:xfrm>
        </p:spPr>
        <p:txBody>
          <a:bodyPr>
            <a:normAutofit fontScale="92500" lnSpcReduction="20000"/>
          </a:bodyPr>
          <a:lstStyle/>
          <a:p>
            <a:pPr marL="0" indent="0">
              <a:buNone/>
            </a:pPr>
            <a:r>
              <a:rPr lang="en-US" sz="3000" b="1" dirty="0"/>
              <a:t>REFERENCES</a:t>
            </a:r>
          </a:p>
          <a:p>
            <a:pPr marL="0" indent="0">
              <a:buNone/>
            </a:pPr>
            <a:endParaRPr lang="en-US" sz="3000" b="1" dirty="0"/>
          </a:p>
          <a:p>
            <a:pPr marL="514350" indent="-514350">
              <a:buFont typeface="+mj-lt"/>
              <a:buAutoNum type="arabicParenR"/>
            </a:pPr>
            <a:r>
              <a:rPr lang="en-US" dirty="0" err="1"/>
              <a:t>Creso</a:t>
            </a:r>
            <a:r>
              <a:rPr lang="en-US" dirty="0"/>
              <a:t> M. Sa (Year Missing) Perspective of Industry’s Engagement with African Universities, African Association of Universities, 47 pages;</a:t>
            </a:r>
          </a:p>
          <a:p>
            <a:pPr marL="514350" indent="-514350">
              <a:buFont typeface="+mj-lt"/>
              <a:buAutoNum type="arabicParenR"/>
            </a:pPr>
            <a:r>
              <a:rPr lang="en-US" dirty="0"/>
              <a:t>John </a:t>
            </a:r>
            <a:r>
              <a:rPr lang="en-US" dirty="0" err="1"/>
              <a:t>Ssebuwufu</a:t>
            </a:r>
            <a:r>
              <a:rPr lang="en-US" dirty="0"/>
              <a:t>, </a:t>
            </a:r>
            <a:r>
              <a:rPr lang="en-US" dirty="0" err="1"/>
              <a:t>Teralynn</a:t>
            </a:r>
            <a:r>
              <a:rPr lang="en-US" dirty="0"/>
              <a:t> Ludwick and Margaux Beland (2012). Strengthening University-Industry Linkages in Africa: A Study on Institutional Capacities and Gaps, Association of African Universities (AAU), 61 pages;</a:t>
            </a:r>
          </a:p>
        </p:txBody>
      </p:sp>
    </p:spTree>
    <p:extLst>
      <p:ext uri="{BB962C8B-B14F-4D97-AF65-F5344CB8AC3E}">
        <p14:creationId xmlns:p14="http://schemas.microsoft.com/office/powerpoint/2010/main" xmlns="" val="2139705942"/>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583362"/>
          </a:xfrm>
        </p:spPr>
        <p:txBody>
          <a:bodyPr>
            <a:normAutofit fontScale="90000"/>
          </a:bodyPr>
          <a:lstStyle/>
          <a:p>
            <a:r>
              <a:rPr lang="en-US" dirty="0"/>
              <a:t>UNIVERSITY – INDUSTRY LINKAGES IN SUB-SAHARAN AFRICA – </a:t>
            </a:r>
            <a:br>
              <a:rPr lang="en-US" dirty="0"/>
            </a:br>
            <a:r>
              <a:rPr lang="en-US" dirty="0"/>
              <a:t/>
            </a:r>
            <a:br>
              <a:rPr lang="en-US" dirty="0"/>
            </a:br>
            <a:r>
              <a:rPr lang="en-US" dirty="0"/>
              <a:t>DATA IS SCANTY -TWO REFERENCES SPOTTED</a:t>
            </a:r>
            <a:br>
              <a:rPr lang="en-US" dirty="0"/>
            </a:br>
            <a:r>
              <a:rPr lang="en-US" dirty="0"/>
              <a:t>ONE FROM STUDY COMMISSIONED BY AFRICAN ASSOCIATION OF UNIVERSITIES</a:t>
            </a:r>
          </a:p>
        </p:txBody>
      </p:sp>
      <p:sp>
        <p:nvSpPr>
          <p:cNvPr id="3" name="Content Placeholder 2"/>
          <p:cNvSpPr>
            <a:spLocks noGrp="1"/>
          </p:cNvSpPr>
          <p:nvPr>
            <p:ph idx="1"/>
          </p:nvPr>
        </p:nvSpPr>
        <p:spPr>
          <a:xfrm>
            <a:off x="4191000" y="152400"/>
            <a:ext cx="4495800" cy="6400800"/>
          </a:xfrm>
        </p:spPr>
        <p:txBody>
          <a:bodyPr>
            <a:normAutofit fontScale="92500" lnSpcReduction="20000"/>
          </a:bodyPr>
          <a:lstStyle/>
          <a:p>
            <a:pPr marL="0" indent="0">
              <a:buNone/>
            </a:pPr>
            <a:r>
              <a:rPr lang="en-US" sz="3000" b="1" dirty="0"/>
              <a:t>REFERENCES</a:t>
            </a:r>
          </a:p>
          <a:p>
            <a:pPr marL="0" indent="0">
              <a:buNone/>
            </a:pPr>
            <a:endParaRPr lang="en-US" sz="3000" b="1" dirty="0"/>
          </a:p>
          <a:p>
            <a:pPr marL="514350" indent="-514350">
              <a:buFont typeface="+mj-lt"/>
              <a:buAutoNum type="arabicParenR"/>
            </a:pPr>
            <a:r>
              <a:rPr lang="en-US" dirty="0" err="1"/>
              <a:t>Creso</a:t>
            </a:r>
            <a:r>
              <a:rPr lang="en-US" dirty="0"/>
              <a:t> M. Sa (Year Missing) Perspective of Industry’s Engagement with African Universities, African Association of Universities, 47 pages;</a:t>
            </a:r>
          </a:p>
          <a:p>
            <a:pPr marL="514350" indent="-514350">
              <a:buFont typeface="+mj-lt"/>
              <a:buAutoNum type="arabicParenR"/>
            </a:pPr>
            <a:r>
              <a:rPr lang="en-US" dirty="0"/>
              <a:t>John </a:t>
            </a:r>
            <a:r>
              <a:rPr lang="en-US" dirty="0" err="1"/>
              <a:t>Ssebuwufu</a:t>
            </a:r>
            <a:r>
              <a:rPr lang="en-US" dirty="0"/>
              <a:t>, </a:t>
            </a:r>
            <a:r>
              <a:rPr lang="en-US" dirty="0" err="1"/>
              <a:t>Teralynn</a:t>
            </a:r>
            <a:r>
              <a:rPr lang="en-US" dirty="0"/>
              <a:t> Ludwick and Margaux Beland (2012). Strengthening University-Industry Linkages in Africa: A Study on Institutional Capacities and Gaps, Association of African Universities (AAU), 61 pages;</a:t>
            </a:r>
          </a:p>
        </p:txBody>
      </p:sp>
    </p:spTree>
    <p:extLst>
      <p:ext uri="{BB962C8B-B14F-4D97-AF65-F5344CB8AC3E}">
        <p14:creationId xmlns:p14="http://schemas.microsoft.com/office/powerpoint/2010/main" xmlns="" val="2065729876"/>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INTERNATIONAL </a:t>
            </a:r>
            <a:br>
              <a:rPr lang="en-US" dirty="0"/>
            </a:br>
            <a:r>
              <a:rPr lang="en-US" dirty="0"/>
              <a:t>EXPERIENCE WELL COVERED BY PHD CHAMBER (2019) </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a:bodyPr>
          <a:lstStyle/>
          <a:p>
            <a:pPr marL="0" indent="0">
              <a:buNone/>
            </a:pPr>
            <a:r>
              <a:rPr lang="en-US" dirty="0"/>
              <a:t>FRAMEWORK OF INDUSTRY-UNIVERSITY LINKAGE IN RESEARCH</a:t>
            </a:r>
          </a:p>
          <a:p>
            <a:pPr marL="0" indent="0">
              <a:buNone/>
            </a:pPr>
            <a:endParaRPr lang="en-US" dirty="0"/>
          </a:p>
          <a:p>
            <a:pPr marL="0" indent="0">
              <a:buNone/>
            </a:pPr>
            <a:r>
              <a:rPr lang="en-US" dirty="0"/>
              <a:t>PHD Chamber (2019). Framework of Industry-University Linkage in Research</a:t>
            </a:r>
          </a:p>
          <a:p>
            <a:pPr marL="0" indent="0">
              <a:buNone/>
            </a:pPr>
            <a:endParaRPr lang="en-US" dirty="0"/>
          </a:p>
          <a:p>
            <a:pPr marL="0" indent="0">
              <a:buNone/>
            </a:pPr>
            <a:r>
              <a:rPr lang="en-US" dirty="0"/>
              <a:t>Department of Scientific and Industrial Research Ministry of Science and Technology Government of India</a:t>
            </a:r>
          </a:p>
        </p:txBody>
      </p:sp>
    </p:spTree>
    <p:extLst>
      <p:ext uri="{BB962C8B-B14F-4D97-AF65-F5344CB8AC3E}">
        <p14:creationId xmlns:p14="http://schemas.microsoft.com/office/powerpoint/2010/main" xmlns="" val="87541167"/>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GENERAL OBSERVATIONS OF PUBLICATION AND IMPLICATIONS FOR CURRENT WORKSHOP</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a:bodyPr>
          <a:lstStyle/>
          <a:p>
            <a:pPr marL="0" indent="0">
              <a:buNone/>
            </a:pPr>
            <a:r>
              <a:rPr lang="en-US" sz="2400" dirty="0"/>
              <a:t>It is a Framework – i.e. Sub-Saharan Africa may consider preparing a Framework (Example of Africa Union Sustainable Agricultural Mechanization for Africa – Framework will be given later;</a:t>
            </a:r>
          </a:p>
          <a:p>
            <a:pPr marL="0" indent="0">
              <a:buNone/>
            </a:pPr>
            <a:r>
              <a:rPr lang="en-US" sz="2400" dirty="0"/>
              <a:t>It is prepared by Chamber of Commerce and Industry and Ministry of Science and Technology  - strong Government involvement signifying strong Triple Helix</a:t>
            </a:r>
          </a:p>
          <a:p>
            <a:pPr marL="0" indent="0">
              <a:buNone/>
            </a:pPr>
            <a:r>
              <a:rPr lang="en-US" sz="2400" dirty="0"/>
              <a:t>Explores international experience</a:t>
            </a:r>
          </a:p>
        </p:txBody>
      </p:sp>
    </p:spTree>
    <p:extLst>
      <p:ext uri="{BB962C8B-B14F-4D97-AF65-F5344CB8AC3E}">
        <p14:creationId xmlns:p14="http://schemas.microsoft.com/office/powerpoint/2010/main" xmlns="" val="3773073466"/>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Sample country observations</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fontScale="92500" lnSpcReduction="10000"/>
          </a:bodyPr>
          <a:lstStyle/>
          <a:p>
            <a:pPr marL="0" indent="0">
              <a:buNone/>
            </a:pPr>
            <a:r>
              <a:rPr lang="en-US" sz="2400" b="1" dirty="0"/>
              <a:t>United States - </a:t>
            </a:r>
            <a:r>
              <a:rPr lang="en-US" sz="2400" dirty="0"/>
              <a:t>UIL Model:</a:t>
            </a:r>
          </a:p>
          <a:p>
            <a:pPr>
              <a:buFont typeface="Courier New" panose="02070309020205020404" pitchFamily="49" charset="0"/>
              <a:buChar char="o"/>
            </a:pPr>
            <a:r>
              <a:rPr lang="en-US" sz="2400" dirty="0"/>
              <a:t>Bayh-Dole Act, which is a landmark Act for University-Industry Linkages was passed in United States (US) in 1980.</a:t>
            </a:r>
          </a:p>
          <a:p>
            <a:pPr>
              <a:buFont typeface="Courier New" panose="02070309020205020404" pitchFamily="49" charset="0"/>
              <a:buChar char="o"/>
            </a:pPr>
            <a:r>
              <a:rPr lang="en-US" sz="2400" dirty="0"/>
              <a:t>The university-industry linkage model in the United States of America is described as ‘triple helix model’- an interplay between universities, industry and government.</a:t>
            </a:r>
          </a:p>
          <a:p>
            <a:pPr>
              <a:buFont typeface="Courier New" panose="02070309020205020404" pitchFamily="49" charset="0"/>
              <a:buChar char="o"/>
            </a:pPr>
            <a:endParaRPr lang="en-US" sz="2400" dirty="0"/>
          </a:p>
          <a:p>
            <a:pPr>
              <a:buFont typeface="Courier New" panose="02070309020205020404" pitchFamily="49" charset="0"/>
              <a:buChar char="o"/>
            </a:pPr>
            <a:r>
              <a:rPr lang="en-US" sz="2400" dirty="0"/>
              <a:t>Another mechanism which is common in US is consultancy service.</a:t>
            </a:r>
          </a:p>
          <a:p>
            <a:pPr>
              <a:buFont typeface="Courier New" panose="02070309020205020404" pitchFamily="49" charset="0"/>
              <a:buChar char="o"/>
            </a:pPr>
            <a:r>
              <a:rPr lang="en-US" sz="2400" dirty="0"/>
              <a:t>Universities in US are encouraged to form linkages with the industry via technology transfer called patent- license-startup model.</a:t>
            </a:r>
          </a:p>
        </p:txBody>
      </p:sp>
    </p:spTree>
    <p:extLst>
      <p:ext uri="{BB962C8B-B14F-4D97-AF65-F5344CB8AC3E}">
        <p14:creationId xmlns:p14="http://schemas.microsoft.com/office/powerpoint/2010/main" xmlns="" val="1913793374"/>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Sample country observations continue...</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fontScale="92500"/>
          </a:bodyPr>
          <a:lstStyle/>
          <a:p>
            <a:pPr marL="0" indent="0">
              <a:buNone/>
            </a:pPr>
            <a:r>
              <a:rPr lang="en-US" sz="2400" b="1" dirty="0"/>
              <a:t>Germany - </a:t>
            </a:r>
            <a:r>
              <a:rPr lang="en-US" sz="2400" dirty="0"/>
              <a:t>UIL Model:</a:t>
            </a:r>
          </a:p>
          <a:p>
            <a:pPr>
              <a:buFont typeface="Courier New" panose="02070309020205020404" pitchFamily="49" charset="0"/>
              <a:buChar char="o"/>
            </a:pPr>
            <a:r>
              <a:rPr lang="en-US" sz="2400" dirty="0"/>
              <a:t>Germany as well has a similar legislation as that of Bayh-Dole Act of US.</a:t>
            </a:r>
          </a:p>
          <a:p>
            <a:pPr>
              <a:buFont typeface="Courier New" panose="02070309020205020404" pitchFamily="49" charset="0"/>
              <a:buChar char="o"/>
            </a:pPr>
            <a:r>
              <a:rPr lang="en-US" sz="2400" dirty="0"/>
              <a:t>The German national innovation system has a balanced structure, and is strongly influenced by decision- making in private companies and the governance of capital markets.</a:t>
            </a:r>
          </a:p>
          <a:p>
            <a:pPr>
              <a:buFont typeface="Courier New" panose="02070309020205020404" pitchFamily="49" charset="0"/>
              <a:buChar char="o"/>
            </a:pPr>
            <a:r>
              <a:rPr lang="en-US" sz="2400" dirty="0"/>
              <a:t>Principles of academic freedom and scientific independence are a constituent element of the German research system, and the Federal Government has much less influence on research and education than in many other countries.</a:t>
            </a:r>
          </a:p>
        </p:txBody>
      </p:sp>
    </p:spTree>
    <p:extLst>
      <p:ext uri="{BB962C8B-B14F-4D97-AF65-F5344CB8AC3E}">
        <p14:creationId xmlns:p14="http://schemas.microsoft.com/office/powerpoint/2010/main" xmlns="" val="174270673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a:bodyPr>
          <a:lstStyle/>
          <a:p>
            <a:pPr marL="0" indent="0">
              <a:buNone/>
            </a:pPr>
            <a:r>
              <a:rPr lang="en-GB" sz="3200" dirty="0">
                <a:solidFill>
                  <a:srgbClr val="FF0000"/>
                </a:solidFill>
              </a:rPr>
              <a:t>Challenge:</a:t>
            </a:r>
            <a:endParaRPr lang="en-US" sz="3200" dirty="0">
              <a:solidFill>
                <a:srgbClr val="FF0000"/>
              </a:solidFill>
            </a:endParaRPr>
          </a:p>
          <a:p>
            <a:pPr marL="0" indent="0">
              <a:buNone/>
            </a:pPr>
            <a:r>
              <a:rPr lang="en-GB" dirty="0"/>
              <a:t>Stated as a paradox: region that suffers from an acute shortage of engineers still has a large number of engineering graduates unable to land jobs in the field.</a:t>
            </a:r>
            <a:endParaRPr lang="en-US" dirty="0"/>
          </a:p>
          <a:p>
            <a:pPr marL="0" indent="0">
              <a:buNone/>
            </a:pPr>
            <a:endParaRPr lang="en-US" dirty="0"/>
          </a:p>
          <a:p>
            <a:pPr marL="0" indent="0">
              <a:buNone/>
            </a:pPr>
            <a:r>
              <a:rPr lang="en-GB" sz="3200" dirty="0">
                <a:solidFill>
                  <a:srgbClr val="FF0000"/>
                </a:solidFill>
              </a:rPr>
              <a:t>Solution: </a:t>
            </a:r>
            <a:endParaRPr lang="en-US" sz="3200" dirty="0">
              <a:solidFill>
                <a:srgbClr val="FF0000"/>
              </a:solidFill>
            </a:endParaRPr>
          </a:p>
          <a:p>
            <a:pPr marL="0" indent="0">
              <a:buNone/>
            </a:pPr>
            <a:r>
              <a:rPr lang="en-GB" dirty="0"/>
              <a:t>Implement a project led by STIPRO with IDRC Canada support</a:t>
            </a:r>
            <a:endParaRPr lang="en-US" dirty="0"/>
          </a:p>
          <a:p>
            <a:pPr marL="0" indent="0">
              <a:buNone/>
            </a:pPr>
            <a:r>
              <a:rPr lang="en-GB" dirty="0">
                <a:solidFill>
                  <a:srgbClr val="0070C0"/>
                </a:solidFill>
              </a:rPr>
              <a:t>As part of project implementation, organize the present workshop </a:t>
            </a:r>
            <a:endParaRPr lang="en-US" dirty="0">
              <a:solidFill>
                <a:srgbClr val="0070C0"/>
              </a:solidFill>
            </a:endParaRPr>
          </a:p>
          <a:p>
            <a:pPr marL="0" indent="0">
              <a:buNone/>
            </a:pPr>
            <a:r>
              <a:rPr lang="en-GB" dirty="0"/>
              <a:t>Discuss in detail the </a:t>
            </a:r>
            <a:r>
              <a:rPr lang="en-GB" u="sng" dirty="0"/>
              <a:t>challenges</a:t>
            </a:r>
            <a:r>
              <a:rPr lang="en-GB" dirty="0"/>
              <a:t> and </a:t>
            </a:r>
            <a:r>
              <a:rPr lang="en-GB" u="sng" dirty="0"/>
              <a:t>opportunities</a:t>
            </a:r>
            <a:r>
              <a:rPr lang="en-GB" dirty="0"/>
              <a:t> in establishing a balance between engineering skills in development and employability of engineering graduates in Sub-Saharan Africa</a:t>
            </a:r>
            <a:endParaRPr lang="en-US" dirty="0"/>
          </a:p>
        </p:txBody>
      </p:sp>
    </p:spTree>
    <p:extLst>
      <p:ext uri="{BB962C8B-B14F-4D97-AF65-F5344CB8AC3E}">
        <p14:creationId xmlns:p14="http://schemas.microsoft.com/office/powerpoint/2010/main" xmlns="" val="1485758782"/>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0219"/>
            <a:ext cx="3505200" cy="5897562"/>
          </a:xfrm>
        </p:spPr>
        <p:txBody>
          <a:bodyPr>
            <a:normAutofit/>
          </a:bodyPr>
          <a:lstStyle/>
          <a:p>
            <a:r>
              <a:rPr lang="en-US" b="1" dirty="0"/>
              <a:t>SECTION III</a:t>
            </a:r>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r>
              <a:rPr lang="en-GB" sz="3600" dirty="0"/>
              <a:t>Take-aways and Conclusions</a:t>
            </a:r>
            <a:endParaRPr lang="en-US" sz="3600" dirty="0"/>
          </a:p>
        </p:txBody>
      </p:sp>
    </p:spTree>
    <p:extLst>
      <p:ext uri="{BB962C8B-B14F-4D97-AF65-F5344CB8AC3E}">
        <p14:creationId xmlns:p14="http://schemas.microsoft.com/office/powerpoint/2010/main" xmlns="" val="3690277234"/>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Take-aways</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a:bodyPr>
          <a:lstStyle/>
          <a:p>
            <a:pPr>
              <a:buFont typeface="Courier New" panose="02070309020205020404" pitchFamily="49" charset="0"/>
              <a:buChar char="o"/>
            </a:pPr>
            <a:r>
              <a:rPr lang="en-US" sz="2400" dirty="0"/>
              <a:t>Models used by countries are quite varied signifying the importance of specific country conditions – Observation reinforces the point that Sub-Saharan Africa would need a framework rather than general prescription</a:t>
            </a:r>
          </a:p>
          <a:p>
            <a:pPr>
              <a:buFont typeface="Courier New" panose="02070309020205020404" pitchFamily="49" charset="0"/>
              <a:buChar char="o"/>
            </a:pPr>
            <a:r>
              <a:rPr lang="en-US" sz="2400" dirty="0"/>
              <a:t>The UIL represent a strategic undertaking with big economic technological and economic impact</a:t>
            </a:r>
          </a:p>
          <a:p>
            <a:pPr>
              <a:buFont typeface="Courier New" panose="02070309020205020404" pitchFamily="49" charset="0"/>
              <a:buChar char="o"/>
            </a:pPr>
            <a:r>
              <a:rPr lang="en-US" sz="2400" dirty="0"/>
              <a:t>Although not explicitly stated, the linkages involve the trio entities with Government funding encouraging /reinforcing the links</a:t>
            </a:r>
          </a:p>
        </p:txBody>
      </p:sp>
    </p:spTree>
    <p:extLst>
      <p:ext uri="{BB962C8B-B14F-4D97-AF65-F5344CB8AC3E}">
        <p14:creationId xmlns:p14="http://schemas.microsoft.com/office/powerpoint/2010/main" xmlns="" val="261970821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505200" cy="6599238"/>
          </a:xfrm>
        </p:spPr>
        <p:txBody>
          <a:bodyPr>
            <a:normAutofit fontScale="90000"/>
          </a:bodyPr>
          <a:lstStyle/>
          <a:p>
            <a:pPr algn="l"/>
            <a:r>
              <a:rPr lang="en-US" sz="3300" dirty="0"/>
              <a:t>Within countries, universities as entrepreneurial entities should be encouraged to identify areas of competitive advantage – Michael Porter’s competitive advantage approaches to be employed</a:t>
            </a:r>
            <a:r>
              <a:rPr lang="en-US" dirty="0"/>
              <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lnSpcReduction="10000"/>
          </a:bodyPr>
          <a:lstStyle/>
          <a:p>
            <a:pPr marL="0" indent="0">
              <a:buNone/>
            </a:pPr>
            <a:r>
              <a:rPr lang="en-US" sz="2400" dirty="0"/>
              <a:t>Example: </a:t>
            </a:r>
          </a:p>
          <a:p>
            <a:pPr marL="0" indent="0">
              <a:buNone/>
            </a:pPr>
            <a:r>
              <a:rPr lang="en-US" sz="2400" dirty="0"/>
              <a:t>Some Universities should explore to identify small / simple technologies that solve problems – see Annexes – see also the Coca-Cola principle in Annexes section;</a:t>
            </a:r>
          </a:p>
          <a:p>
            <a:pPr marL="0" indent="0">
              <a:buNone/>
            </a:pPr>
            <a:r>
              <a:rPr lang="en-US" sz="2400" dirty="0"/>
              <a:t>Others may identify high tech areas, etc.</a:t>
            </a:r>
          </a:p>
          <a:p>
            <a:pPr marL="0" indent="0">
              <a:buNone/>
            </a:pPr>
            <a:r>
              <a:rPr lang="en-US" sz="2400" dirty="0"/>
              <a:t>The idea should be to diversify and capture the breadth of opportunities available, including self-employment where entrepreneurship courses could be used – SUA is already using the Singapore Teaching Factory model with its modern farms being used for training</a:t>
            </a:r>
          </a:p>
          <a:p>
            <a:pPr marL="0" indent="0">
              <a:buNone/>
            </a:pPr>
            <a:r>
              <a:rPr lang="en-US" sz="2400" dirty="0"/>
              <a:t> </a:t>
            </a:r>
          </a:p>
        </p:txBody>
      </p:sp>
    </p:spTree>
    <p:extLst>
      <p:ext uri="{BB962C8B-B14F-4D97-AF65-F5344CB8AC3E}">
        <p14:creationId xmlns:p14="http://schemas.microsoft.com/office/powerpoint/2010/main" xmlns="" val="200251208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657600" cy="6477000"/>
          </a:xfrm>
        </p:spPr>
        <p:txBody>
          <a:bodyPr>
            <a:normAutofit/>
          </a:bodyPr>
          <a:lstStyle/>
          <a:p>
            <a:pPr algn="l"/>
            <a:r>
              <a:rPr lang="en-US" sz="3200" dirty="0"/>
              <a:t>Sustainable Agriculture Mechanization Framework</a:t>
            </a:r>
            <a:br>
              <a:rPr lang="en-US" sz="3200" dirty="0"/>
            </a:br>
            <a:r>
              <a:rPr lang="en-US" sz="3200" dirty="0"/>
              <a:t>Formulated in 2018 under Africa Union to give impetus to Sustainable Agricultural Mechanization – An area Africa was lagging behind other regions</a:t>
            </a:r>
          </a:p>
        </p:txBody>
      </p:sp>
      <p:sp>
        <p:nvSpPr>
          <p:cNvPr id="3" name="Content Placeholder 2"/>
          <p:cNvSpPr>
            <a:spLocks noGrp="1"/>
          </p:cNvSpPr>
          <p:nvPr>
            <p:ph idx="1"/>
          </p:nvPr>
        </p:nvSpPr>
        <p:spPr>
          <a:xfrm>
            <a:off x="4191000" y="152400"/>
            <a:ext cx="4495800" cy="6477000"/>
          </a:xfrm>
        </p:spPr>
        <p:txBody>
          <a:bodyPr>
            <a:normAutofit/>
          </a:bodyPr>
          <a:lstStyle/>
          <a:p>
            <a:pPr>
              <a:buFont typeface="Courier New" panose="02070309020205020404" pitchFamily="49" charset="0"/>
              <a:buChar char="o"/>
            </a:pPr>
            <a:endParaRPr lang="en-US" sz="2400" dirty="0"/>
          </a:p>
        </p:txBody>
      </p:sp>
      <p:pic>
        <p:nvPicPr>
          <p:cNvPr id="4" name="Picture 3">
            <a:extLst>
              <a:ext uri="{FF2B5EF4-FFF2-40B4-BE49-F238E27FC236}">
                <a16:creationId xmlns:a16="http://schemas.microsoft.com/office/drawing/2014/main" xmlns="" id="{413B18E2-1133-2546-87ED-67D29EE1AE7D}"/>
              </a:ext>
            </a:extLst>
          </p:cNvPr>
          <p:cNvPicPr/>
          <p:nvPr/>
        </p:nvPicPr>
        <p:blipFill>
          <a:blip r:embed="rId2" cstate="print">
            <a:extLst>
              <a:ext uri="{28A0092B-C50C-407E-A947-70E740481C1C}">
                <a14:useLocalDpi xmlns:a14="http://schemas.microsoft.com/office/drawing/2010/main" xmlns="" val="0"/>
              </a:ext>
            </a:extLst>
          </a:blip>
          <a:stretch>
            <a:fillRect/>
          </a:stretch>
        </p:blipFill>
        <p:spPr>
          <a:xfrm>
            <a:off x="4191000" y="251192"/>
            <a:ext cx="4343400" cy="6378208"/>
          </a:xfrm>
          <a:prstGeom prst="rect">
            <a:avLst/>
          </a:prstGeom>
        </p:spPr>
      </p:pic>
    </p:spTree>
    <p:extLst>
      <p:ext uri="{BB962C8B-B14F-4D97-AF65-F5344CB8AC3E}">
        <p14:creationId xmlns:p14="http://schemas.microsoft.com/office/powerpoint/2010/main" xmlns="" val="189000001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354762"/>
          </a:xfrm>
        </p:spPr>
        <p:txBody>
          <a:bodyPr>
            <a:normAutofit fontScale="90000"/>
          </a:bodyPr>
          <a:lstStyle/>
          <a:p>
            <a:pPr algn="l"/>
            <a:r>
              <a:rPr lang="en-US" dirty="0"/>
              <a:t>The second recommendation can be on research and data collection which, along with the Framework will be useful for countries to implement their UILs</a:t>
            </a:r>
            <a:br>
              <a:rPr lang="en-US" dirty="0"/>
            </a:br>
            <a:endParaRPr lang="en-US" dirty="0"/>
          </a:p>
        </p:txBody>
      </p:sp>
      <p:sp>
        <p:nvSpPr>
          <p:cNvPr id="3" name="Content Placeholder 2"/>
          <p:cNvSpPr>
            <a:spLocks noGrp="1"/>
          </p:cNvSpPr>
          <p:nvPr>
            <p:ph idx="1"/>
          </p:nvPr>
        </p:nvSpPr>
        <p:spPr>
          <a:xfrm>
            <a:off x="4191000" y="152400"/>
            <a:ext cx="4495800" cy="6477000"/>
          </a:xfrm>
        </p:spPr>
        <p:txBody>
          <a:bodyPr>
            <a:normAutofit/>
          </a:bodyPr>
          <a:lstStyle/>
          <a:p>
            <a:pPr marL="0" indent="0">
              <a:buNone/>
            </a:pPr>
            <a:r>
              <a:rPr lang="en-US" sz="2400" dirty="0"/>
              <a:t>For the case of the Sustainable Agricultural Mechanization Framework (SAMA-F), An NGO named ACT is preparing a Roadmap which will be presented to Government of Tanzania to facilitate preparation of Country SAM Strategy </a:t>
            </a:r>
          </a:p>
          <a:p>
            <a:pPr marL="0" indent="0">
              <a:buNone/>
            </a:pPr>
            <a:r>
              <a:rPr lang="en-US" sz="2400" dirty="0"/>
              <a:t> </a:t>
            </a:r>
          </a:p>
        </p:txBody>
      </p:sp>
    </p:spTree>
    <p:extLst>
      <p:ext uri="{BB962C8B-B14F-4D97-AF65-F5344CB8AC3E}">
        <p14:creationId xmlns:p14="http://schemas.microsoft.com/office/powerpoint/2010/main" xmlns="" val="2793482350"/>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32619"/>
            <a:ext cx="3505200" cy="5897562"/>
          </a:xfrm>
        </p:spPr>
        <p:txBody>
          <a:bodyPr>
            <a:normAutofit/>
          </a:bodyPr>
          <a:lstStyle/>
          <a:p>
            <a:r>
              <a:rPr lang="en-US" b="1" dirty="0"/>
              <a:t>SECTION IV </a:t>
            </a:r>
            <a:br>
              <a:rPr lang="en-US" b="1" dirty="0"/>
            </a:br>
            <a:endParaRPr lang="en-US" b="1" dirty="0"/>
          </a:p>
        </p:txBody>
      </p:sp>
      <p:sp>
        <p:nvSpPr>
          <p:cNvPr id="3" name="Content Placeholder 2"/>
          <p:cNvSpPr>
            <a:spLocks noGrp="1"/>
          </p:cNvSpPr>
          <p:nvPr>
            <p:ph idx="1"/>
          </p:nvPr>
        </p:nvSpPr>
        <p:spPr>
          <a:xfrm>
            <a:off x="4191000" y="304800"/>
            <a:ext cx="4495800" cy="6553200"/>
          </a:xfrm>
        </p:spPr>
        <p:txBody>
          <a:bodyPr>
            <a:normAutofit/>
          </a:bodyPr>
          <a:lstStyle/>
          <a:p>
            <a:pPr marL="0" indent="0">
              <a:buNone/>
            </a:pPr>
            <a:r>
              <a:rPr lang="en-US" sz="3600" dirty="0"/>
              <a:t>References and Annexes</a:t>
            </a:r>
          </a:p>
        </p:txBody>
      </p:sp>
    </p:spTree>
    <p:extLst>
      <p:ext uri="{BB962C8B-B14F-4D97-AF65-F5344CB8AC3E}">
        <p14:creationId xmlns:p14="http://schemas.microsoft.com/office/powerpoint/2010/main" xmlns="" val="1626896328"/>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fontScale="92500" lnSpcReduction="20000"/>
          </a:bodyPr>
          <a:lstStyle/>
          <a:p>
            <a:pPr marL="0" indent="0">
              <a:buNone/>
            </a:pPr>
            <a:r>
              <a:rPr lang="en-GB" sz="2400" b="1" dirty="0"/>
              <a:t>REFERENCES CITED</a:t>
            </a:r>
          </a:p>
          <a:p>
            <a:pPr marL="0" indent="0">
              <a:buNone/>
            </a:pPr>
            <a:endParaRPr lang="en-GB" sz="2400" dirty="0"/>
          </a:p>
          <a:p>
            <a:pPr marL="0" indent="-457200">
              <a:spcBef>
                <a:spcPts val="0"/>
              </a:spcBef>
              <a:spcAft>
                <a:spcPts val="400"/>
              </a:spcAft>
              <a:buNone/>
            </a:pPr>
            <a:r>
              <a:rPr lang="en-GB" sz="2000" dirty="0"/>
              <a:t>Clark, Robin, Ann </a:t>
            </a:r>
            <a:r>
              <a:rPr lang="en-GB" sz="2000" dirty="0" err="1"/>
              <a:t>Nortcliffe</a:t>
            </a:r>
            <a:r>
              <a:rPr lang="en-GB" sz="2000" dirty="0"/>
              <a:t> and Roger </a:t>
            </a:r>
            <a:r>
              <a:rPr lang="en-GB" sz="2000" dirty="0" err="1"/>
              <a:t>Penlington</a:t>
            </a:r>
            <a:r>
              <a:rPr lang="en-GB" sz="2000" dirty="0"/>
              <a:t> Eds. (2018). “Time for Change”, Symposium Proceedings March 2018, Royal Academy of Engineering, London, 143 pages;</a:t>
            </a:r>
          </a:p>
          <a:p>
            <a:pPr marL="0" indent="-457200">
              <a:spcBef>
                <a:spcPts val="0"/>
              </a:spcBef>
              <a:spcAft>
                <a:spcPts val="400"/>
              </a:spcAft>
              <a:buNone/>
            </a:pPr>
            <a:endParaRPr lang="en-GB" sz="2000" dirty="0"/>
          </a:p>
          <a:p>
            <a:pPr marL="0" indent="-457200">
              <a:spcBef>
                <a:spcPts val="0"/>
              </a:spcBef>
              <a:spcAft>
                <a:spcPts val="400"/>
              </a:spcAft>
              <a:buNone/>
            </a:pPr>
            <a:r>
              <a:rPr lang="en-US" sz="2000" dirty="0"/>
              <a:t>Gratton, Linda, (2011). The Shift- The Future of Work is Already Here, Collins, 374 pages;</a:t>
            </a:r>
          </a:p>
          <a:p>
            <a:pPr marL="0" indent="-457200">
              <a:spcBef>
                <a:spcPts val="0"/>
              </a:spcBef>
              <a:spcAft>
                <a:spcPts val="400"/>
              </a:spcAft>
              <a:buNone/>
            </a:pPr>
            <a:endParaRPr lang="en-US" sz="2000" dirty="0"/>
          </a:p>
          <a:p>
            <a:pPr marL="0" indent="-457200" defTabSz="226800">
              <a:spcBef>
                <a:spcPts val="0"/>
              </a:spcBef>
              <a:spcAft>
                <a:spcPts val="400"/>
              </a:spcAft>
              <a:buNone/>
              <a:tabLst>
                <a:tab pos="226800" algn="l"/>
              </a:tabLst>
            </a:pPr>
            <a:r>
              <a:rPr lang="en-US" sz="2000" dirty="0" err="1"/>
              <a:t>Wheelahan</a:t>
            </a:r>
            <a:r>
              <a:rPr lang="en-US" sz="2000" dirty="0"/>
              <a:t>, L., M. Leahy, N. </a:t>
            </a:r>
            <a:r>
              <a:rPr lang="en-US" sz="2000" dirty="0" err="1"/>
              <a:t>Fredman</a:t>
            </a:r>
            <a:r>
              <a:rPr lang="en-US" sz="2000" dirty="0"/>
              <a:t>, G. Moodie, S. </a:t>
            </a:r>
            <a:r>
              <a:rPr lang="en-US" sz="2000" dirty="0" err="1"/>
              <a:t>Arkoudis</a:t>
            </a:r>
            <a:r>
              <a:rPr lang="en-US" sz="2000" dirty="0"/>
              <a:t> and E. </a:t>
            </a:r>
            <a:r>
              <a:rPr lang="en-US" sz="2000" dirty="0" err="1"/>
              <a:t>Bexley</a:t>
            </a:r>
            <a:r>
              <a:rPr lang="en-US" sz="2000" dirty="0"/>
              <a:t> (2012). Missing links: the fragmented relationship between tertiary education and jobs. National Vocational Education And Training Research Program Research Report, Department of Industry, Innovation, Science, Research and Tertiary Education, Australian Government, 55 pages;</a:t>
            </a:r>
          </a:p>
          <a:p>
            <a:pPr marL="0" indent="-457200" defTabSz="226800">
              <a:spcBef>
                <a:spcPts val="0"/>
              </a:spcBef>
              <a:spcAft>
                <a:spcPts val="400"/>
              </a:spcAft>
              <a:buNone/>
              <a:tabLst>
                <a:tab pos="226800" algn="l"/>
              </a:tabLst>
            </a:pPr>
            <a:endParaRPr lang="en-US" sz="2000" dirty="0"/>
          </a:p>
          <a:p>
            <a:pPr marL="0" indent="-457200" defTabSz="226800">
              <a:spcBef>
                <a:spcPts val="0"/>
              </a:spcBef>
              <a:spcAft>
                <a:spcPts val="400"/>
              </a:spcAft>
              <a:buNone/>
              <a:tabLst>
                <a:tab pos="226800" algn="l"/>
              </a:tabLst>
            </a:pPr>
            <a:r>
              <a:rPr lang="en-US" sz="2000" dirty="0" err="1"/>
              <a:t>Manyaga</a:t>
            </a:r>
            <a:r>
              <a:rPr lang="en-US" sz="2000" dirty="0"/>
              <a:t>, T.N.P. and A. </a:t>
            </a:r>
            <a:r>
              <a:rPr lang="en-US" sz="2000" dirty="0" err="1"/>
              <a:t>Athumani</a:t>
            </a:r>
            <a:r>
              <a:rPr lang="en-US" sz="2000" dirty="0"/>
              <a:t> (2010). Relevance of Technical and Vocational Education and Training (TVET) to market demands: Skills for Employability: Paper presented to the Joint Education Sector Annual Review, 28th to 30th September 2010, Dar-es-Salaam, Tanzania;</a:t>
            </a:r>
          </a:p>
          <a:p>
            <a:pPr marL="0" indent="-457200" defTabSz="226800">
              <a:spcBef>
                <a:spcPts val="0"/>
              </a:spcBef>
              <a:spcAft>
                <a:spcPts val="400"/>
              </a:spcAft>
              <a:buNone/>
              <a:tabLst>
                <a:tab pos="226800" algn="l"/>
              </a:tabLst>
            </a:pPr>
            <a:endParaRPr lang="en-US" sz="2000" dirty="0"/>
          </a:p>
          <a:p>
            <a:pPr marL="0" indent="-457200" defTabSz="226800">
              <a:spcBef>
                <a:spcPts val="0"/>
              </a:spcBef>
              <a:spcAft>
                <a:spcPts val="400"/>
              </a:spcAft>
              <a:buNone/>
              <a:tabLst>
                <a:tab pos="226800" algn="l"/>
              </a:tabLst>
            </a:pPr>
            <a:r>
              <a:rPr lang="en-US" sz="2000" dirty="0"/>
              <a:t>John P. Kotter (1995). Leading Change: Why Transformation Efforts Fail, Harvard Business Review Magazine (May–June 1995)</a:t>
            </a:r>
          </a:p>
          <a:p>
            <a:pPr marL="0" indent="-457200" defTabSz="226800">
              <a:spcBef>
                <a:spcPts val="0"/>
              </a:spcBef>
              <a:spcAft>
                <a:spcPts val="400"/>
              </a:spcAft>
              <a:buNone/>
              <a:tabLst>
                <a:tab pos="226800" algn="l"/>
              </a:tabLst>
            </a:pPr>
            <a:endParaRPr lang="en-US" sz="2000" dirty="0"/>
          </a:p>
          <a:p>
            <a:pPr marL="0" indent="-457200" defTabSz="226800">
              <a:spcBef>
                <a:spcPts val="0"/>
              </a:spcBef>
              <a:spcAft>
                <a:spcPts val="400"/>
              </a:spcAft>
              <a:buNone/>
              <a:tabLst>
                <a:tab pos="226800" algn="l"/>
              </a:tabLst>
            </a:pPr>
            <a:r>
              <a:rPr lang="en-US" sz="2000" dirty="0" err="1"/>
              <a:t>Charan</a:t>
            </a:r>
            <a:r>
              <a:rPr lang="en-US" sz="2000" dirty="0"/>
              <a:t>, Ram  and </a:t>
            </a:r>
            <a:r>
              <a:rPr lang="en-US" sz="2000" dirty="0" err="1"/>
              <a:t>Tichy</a:t>
            </a:r>
            <a:r>
              <a:rPr lang="en-US" sz="2000" dirty="0"/>
              <a:t>, Noel M. (1998). Every Business is a Growth Business, Three Rivers Press, New York, 333 pages;</a:t>
            </a:r>
            <a:endParaRPr lang="en-US" sz="1800" dirty="0"/>
          </a:p>
        </p:txBody>
      </p:sp>
    </p:spTree>
    <p:extLst>
      <p:ext uri="{BB962C8B-B14F-4D97-AF65-F5344CB8AC3E}">
        <p14:creationId xmlns:p14="http://schemas.microsoft.com/office/powerpoint/2010/main" xmlns="" val="847152006"/>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a:bodyPr>
          <a:lstStyle/>
          <a:p>
            <a:pPr marL="0" indent="0">
              <a:buNone/>
            </a:pPr>
            <a:r>
              <a:rPr lang="en-GB" sz="2400" b="1" dirty="0"/>
              <a:t>REFERENCES  CONTINUE...</a:t>
            </a:r>
          </a:p>
          <a:p>
            <a:pPr marL="0" indent="0">
              <a:buNone/>
            </a:pPr>
            <a:endParaRPr lang="en-GB" sz="1800" dirty="0"/>
          </a:p>
          <a:p>
            <a:pPr marL="0" indent="-457200" defTabSz="226800">
              <a:spcBef>
                <a:spcPts val="0"/>
              </a:spcBef>
              <a:spcAft>
                <a:spcPts val="400"/>
              </a:spcAft>
              <a:buNone/>
              <a:tabLst>
                <a:tab pos="226800" algn="l"/>
              </a:tabLst>
            </a:pPr>
            <a:r>
              <a:rPr lang="en-US" sz="1800" dirty="0" err="1"/>
              <a:t>Etzkowitz</a:t>
            </a:r>
            <a:r>
              <a:rPr lang="en-US" sz="1800" dirty="0"/>
              <a:t>, Henry (2003). Innovation in Innovation: The Triple Helix of University-Industry-Government Relations, SAGE Publications, http://</a:t>
            </a:r>
            <a:r>
              <a:rPr lang="en-US" sz="1800" dirty="0" err="1"/>
              <a:t>ssi.sagepub.com</a:t>
            </a:r>
            <a:r>
              <a:rPr lang="en-US" sz="1800" dirty="0"/>
              <a:t>/content/42/3/293, 47 pages</a:t>
            </a:r>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a:p>
            <a:pPr marL="0" indent="-457200" defTabSz="226800">
              <a:spcBef>
                <a:spcPts val="0"/>
              </a:spcBef>
              <a:spcAft>
                <a:spcPts val="400"/>
              </a:spcAft>
              <a:buNone/>
              <a:tabLst>
                <a:tab pos="226800" algn="l"/>
              </a:tabLst>
            </a:pPr>
            <a:endParaRPr lang="en-US" sz="1800" dirty="0"/>
          </a:p>
        </p:txBody>
      </p:sp>
    </p:spTree>
    <p:extLst>
      <p:ext uri="{BB962C8B-B14F-4D97-AF65-F5344CB8AC3E}">
        <p14:creationId xmlns:p14="http://schemas.microsoft.com/office/powerpoint/2010/main" xmlns="" val="150484411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ANNEXES</a:t>
            </a:r>
            <a:br>
              <a:rPr lang="en-US" dirty="0"/>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a:xfrm>
            <a:off x="3886200" y="304800"/>
            <a:ext cx="5105400" cy="6324600"/>
          </a:xfrm>
        </p:spPr>
        <p:txBody>
          <a:bodyPr>
            <a:normAutofit/>
          </a:bodyPr>
          <a:lstStyle/>
          <a:p>
            <a:pPr marL="0" indent="0">
              <a:buNone/>
            </a:pPr>
            <a:endParaRPr lang="en-US" dirty="0">
              <a:solidFill>
                <a:srgbClr val="FF0000"/>
              </a:solidFill>
            </a:endParaRPr>
          </a:p>
        </p:txBody>
      </p:sp>
    </p:spTree>
    <p:extLst>
      <p:ext uri="{BB962C8B-B14F-4D97-AF65-F5344CB8AC3E}">
        <p14:creationId xmlns:p14="http://schemas.microsoft.com/office/powerpoint/2010/main" xmlns="" val="2895654750"/>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ANNEX 1:</a:t>
            </a:r>
            <a:br>
              <a:rPr lang="en-US" dirty="0"/>
            </a:br>
            <a:r>
              <a:rPr lang="en-US" dirty="0"/>
              <a:t>SOME FACTS ABOUT INNOVATION</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a:xfrm>
            <a:off x="3886200" y="304800"/>
            <a:ext cx="5105400" cy="6324600"/>
          </a:xfrm>
        </p:spPr>
        <p:txBody>
          <a:bodyPr>
            <a:normAutofit/>
          </a:bodyPr>
          <a:lstStyle/>
          <a:p>
            <a:pPr>
              <a:buFont typeface="Courier New" panose="02070309020205020404" pitchFamily="49" charset="0"/>
              <a:buChar char="o"/>
            </a:pPr>
            <a:r>
              <a:rPr lang="en-US" dirty="0"/>
              <a:t>Nearly all human-made things are results of innovation; </a:t>
            </a:r>
          </a:p>
          <a:p>
            <a:pPr>
              <a:buFont typeface="Courier New" panose="02070309020205020404" pitchFamily="49" charset="0"/>
              <a:buChar char="o"/>
            </a:pPr>
            <a:r>
              <a:rPr lang="en-US" dirty="0">
                <a:solidFill>
                  <a:srgbClr val="FF0000"/>
                </a:solidFill>
              </a:rPr>
              <a:t>They only get to be seen as “ordinally” later; </a:t>
            </a:r>
          </a:p>
          <a:p>
            <a:pPr>
              <a:buFont typeface="Courier New" panose="02070309020205020404" pitchFamily="49" charset="0"/>
              <a:buChar char="o"/>
            </a:pPr>
            <a:r>
              <a:rPr lang="en-US" dirty="0"/>
              <a:t>They include the “ordinary” wheel and cart, the steam engine, the railways, engineering, university, </a:t>
            </a:r>
            <a:r>
              <a:rPr lang="en-US" dirty="0" err="1"/>
              <a:t>etc</a:t>
            </a:r>
            <a:r>
              <a:rPr lang="en-US" dirty="0"/>
              <a:t>; All these are human innovations?</a:t>
            </a:r>
          </a:p>
          <a:p>
            <a:pPr>
              <a:buFont typeface="Courier New" panose="02070309020205020404" pitchFamily="49" charset="0"/>
              <a:buChar char="o"/>
            </a:pPr>
            <a:r>
              <a:rPr lang="en-US" dirty="0">
                <a:solidFill>
                  <a:srgbClr val="FF0000"/>
                </a:solidFill>
              </a:rPr>
              <a:t>They come about as a result of a quest to make change, to alter the status quo</a:t>
            </a:r>
          </a:p>
        </p:txBody>
      </p:sp>
    </p:spTree>
    <p:extLst>
      <p:ext uri="{BB962C8B-B14F-4D97-AF65-F5344CB8AC3E}">
        <p14:creationId xmlns:p14="http://schemas.microsoft.com/office/powerpoint/2010/main" xmlns="" val="337655051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a:bodyPr>
          <a:lstStyle/>
          <a:p>
            <a:pPr marL="0" indent="0">
              <a:buNone/>
            </a:pPr>
            <a:r>
              <a:rPr lang="en-GB" sz="3200" dirty="0">
                <a:solidFill>
                  <a:srgbClr val="FF0000"/>
                </a:solidFill>
              </a:rPr>
              <a:t>Challenge:</a:t>
            </a:r>
            <a:endParaRPr lang="en-US" sz="3200" dirty="0">
              <a:solidFill>
                <a:srgbClr val="FF0000"/>
              </a:solidFill>
            </a:endParaRPr>
          </a:p>
          <a:p>
            <a:pPr marL="0" indent="0">
              <a:buNone/>
            </a:pPr>
            <a:r>
              <a:rPr lang="en-GB" dirty="0"/>
              <a:t>Stated as a paradox: region that suffers from an acute shortage of engineers still has a large number of engineering graduates unable to land jobs in the field.</a:t>
            </a:r>
            <a:endParaRPr lang="en-US" dirty="0"/>
          </a:p>
          <a:p>
            <a:pPr marL="0" indent="0">
              <a:buNone/>
            </a:pPr>
            <a:endParaRPr lang="en-US" dirty="0"/>
          </a:p>
          <a:p>
            <a:pPr marL="0" indent="0">
              <a:buNone/>
            </a:pPr>
            <a:r>
              <a:rPr lang="en-GB" sz="3200" dirty="0">
                <a:solidFill>
                  <a:srgbClr val="FF0000"/>
                </a:solidFill>
              </a:rPr>
              <a:t>Solution: </a:t>
            </a:r>
            <a:endParaRPr lang="en-US" sz="3200" dirty="0">
              <a:solidFill>
                <a:srgbClr val="FF0000"/>
              </a:solidFill>
            </a:endParaRPr>
          </a:p>
          <a:p>
            <a:pPr marL="0" indent="0">
              <a:buNone/>
            </a:pPr>
            <a:r>
              <a:rPr lang="en-GB" dirty="0"/>
              <a:t>Implement a project led by STIPRO with IDRC Canada support</a:t>
            </a:r>
            <a:endParaRPr lang="en-US" dirty="0"/>
          </a:p>
          <a:p>
            <a:pPr marL="0" indent="0">
              <a:buNone/>
            </a:pPr>
            <a:r>
              <a:rPr lang="en-GB" dirty="0">
                <a:solidFill>
                  <a:srgbClr val="0070C0"/>
                </a:solidFill>
              </a:rPr>
              <a:t>As part of project implementation, organize the present workshop </a:t>
            </a:r>
            <a:endParaRPr lang="en-US" dirty="0">
              <a:solidFill>
                <a:srgbClr val="0070C0"/>
              </a:solidFill>
            </a:endParaRPr>
          </a:p>
          <a:p>
            <a:pPr marL="0" indent="0">
              <a:buNone/>
            </a:pPr>
            <a:r>
              <a:rPr lang="en-GB" dirty="0"/>
              <a:t>Discuss in detail the </a:t>
            </a:r>
            <a:r>
              <a:rPr lang="en-GB" u="sng" dirty="0"/>
              <a:t>challenges</a:t>
            </a:r>
            <a:r>
              <a:rPr lang="en-GB" dirty="0"/>
              <a:t> and </a:t>
            </a:r>
            <a:r>
              <a:rPr lang="en-GB" u="sng" dirty="0"/>
              <a:t>opportunities</a:t>
            </a:r>
            <a:r>
              <a:rPr lang="en-GB" dirty="0"/>
              <a:t> in establishing a balance between engineering skills in development and employability of engineering graduates in Sub-Saharan Africa</a:t>
            </a:r>
            <a:endParaRPr lang="en-US" dirty="0"/>
          </a:p>
        </p:txBody>
      </p:sp>
    </p:spTree>
    <p:extLst>
      <p:ext uri="{BB962C8B-B14F-4D97-AF65-F5344CB8AC3E}">
        <p14:creationId xmlns:p14="http://schemas.microsoft.com/office/powerpoint/2010/main" xmlns="" val="2204440795"/>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581400" cy="6858000"/>
          </a:xfrm>
        </p:spPr>
        <p:txBody>
          <a:bodyPr>
            <a:normAutofit fontScale="90000"/>
          </a:bodyPr>
          <a:lstStyle/>
          <a:p>
            <a:pPr algn="l"/>
            <a:r>
              <a:rPr lang="en-US" dirty="0"/>
              <a:t>ANNEX 2:</a:t>
            </a:r>
            <a:br>
              <a:rPr lang="en-US" dirty="0"/>
            </a:br>
            <a:r>
              <a:rPr lang="en-US" dirty="0"/>
              <a:t>Examples  of Innovation</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sz="3100" dirty="0"/>
              <a:t>The Boda-boda</a:t>
            </a:r>
            <a:br>
              <a:rPr lang="en-US" sz="3100" dirty="0"/>
            </a:br>
            <a:r>
              <a:rPr lang="en-US" sz="3100" dirty="0"/>
              <a:t>A tea picker</a:t>
            </a:r>
            <a:br>
              <a:rPr lang="en-US" sz="3100" dirty="0"/>
            </a:br>
            <a:r>
              <a:rPr lang="en-US" sz="3100" dirty="0"/>
              <a:t/>
            </a:r>
            <a:br>
              <a:rPr lang="en-US" sz="3100" dirty="0"/>
            </a:br>
            <a:r>
              <a:rPr lang="en-US" sz="3100" dirty="0"/>
              <a:t>They all use a small engine</a:t>
            </a:r>
            <a:br>
              <a:rPr lang="en-US" sz="3100" dirty="0"/>
            </a:br>
            <a:r>
              <a:rPr lang="en-US" sz="3100" dirty="0"/>
              <a:t>They all operate on similar business model – owner sub-contracts a rider operator for an agreed remittance</a:t>
            </a:r>
          </a:p>
        </p:txBody>
      </p:sp>
      <p:pic>
        <p:nvPicPr>
          <p:cNvPr id="4" name="Content Placeholder 3">
            <a:extLst>
              <a:ext uri="{FF2B5EF4-FFF2-40B4-BE49-F238E27FC236}">
                <a16:creationId xmlns:a16="http://schemas.microsoft.com/office/drawing/2014/main" xmlns="" id="{B4203320-5E04-C647-B932-6BA464706F82}"/>
              </a:ext>
            </a:extLst>
          </p:cNvPr>
          <p:cNvPicPr>
            <a:picLocks noGrp="1"/>
          </p:cNvPicPr>
          <p:nvPr>
            <p:ph idx="1"/>
          </p:nvPr>
        </p:nvPicPr>
        <p:blipFill>
          <a:blip r:embed="rId2">
            <a:extLst>
              <a:ext uri="{28A0092B-C50C-407E-A947-70E740481C1C}">
                <a14:useLocalDpi xmlns:a14="http://schemas.microsoft.com/office/drawing/2010/main" xmlns="" val="0"/>
              </a:ext>
            </a:extLst>
          </a:blip>
          <a:stretch>
            <a:fillRect/>
          </a:stretch>
        </p:blipFill>
        <p:spPr>
          <a:xfrm>
            <a:off x="3886200" y="152400"/>
            <a:ext cx="5105400" cy="4267200"/>
          </a:xfrm>
          <a:prstGeom prst="rect">
            <a:avLst/>
          </a:prstGeom>
        </p:spPr>
      </p:pic>
    </p:spTree>
    <p:extLst>
      <p:ext uri="{BB962C8B-B14F-4D97-AF65-F5344CB8AC3E}">
        <p14:creationId xmlns:p14="http://schemas.microsoft.com/office/powerpoint/2010/main" xmlns="" val="598875473"/>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581400" cy="6858000"/>
          </a:xfrm>
        </p:spPr>
        <p:txBody>
          <a:bodyPr>
            <a:normAutofit/>
          </a:bodyPr>
          <a:lstStyle/>
          <a:p>
            <a:pPr algn="l"/>
            <a:r>
              <a:rPr lang="en-US" dirty="0"/>
              <a:t>ANOTHER EXAMPLE  OF AN INNOVATION</a:t>
            </a: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sz="3100" dirty="0"/>
              <a:t>Motorized hand hoe protype</a:t>
            </a:r>
          </a:p>
        </p:txBody>
      </p:sp>
      <p:pic>
        <p:nvPicPr>
          <p:cNvPr id="6" name="Content Placeholder 5">
            <a:extLst>
              <a:ext uri="{FF2B5EF4-FFF2-40B4-BE49-F238E27FC236}">
                <a16:creationId xmlns:a16="http://schemas.microsoft.com/office/drawing/2014/main" xmlns="" id="{BF666AA8-6EC1-504D-B82A-B79F0CE2B456}"/>
              </a:ext>
            </a:extLst>
          </p:cNvPr>
          <p:cNvPicPr>
            <a:picLocks noGrp="1" noChangeAspect="1"/>
          </p:cNvPicPr>
          <p:nvPr>
            <p:ph idx="1"/>
          </p:nvPr>
        </p:nvPicPr>
        <p:blipFill>
          <a:blip r:embed="rId2" cstate="print"/>
          <a:stretch>
            <a:fillRect/>
          </a:stretch>
        </p:blipFill>
        <p:spPr>
          <a:xfrm>
            <a:off x="3793461" y="-5862"/>
            <a:ext cx="4893339" cy="3968262"/>
          </a:xfrm>
          <a:prstGeom prst="rect">
            <a:avLst/>
          </a:prstGeom>
        </p:spPr>
      </p:pic>
    </p:spTree>
    <p:extLst>
      <p:ext uri="{BB962C8B-B14F-4D97-AF65-F5344CB8AC3E}">
        <p14:creationId xmlns:p14="http://schemas.microsoft.com/office/powerpoint/2010/main" xmlns="" val="2399971887"/>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ANNEX 4:</a:t>
            </a:r>
            <a:br>
              <a:rPr lang="en-US" dirty="0"/>
            </a:br>
            <a:r>
              <a:rPr lang="en-US" dirty="0"/>
              <a:t>3 Elements defining what it takes to make change happen</a:t>
            </a:r>
            <a:br>
              <a:rPr lang="en-US" dirty="0"/>
            </a:br>
            <a:r>
              <a:rPr lang="en-US" dirty="0"/>
              <a:t>Kotter, John P. (1995). </a:t>
            </a:r>
            <a:br>
              <a:rPr lang="en-US" dirty="0"/>
            </a:br>
            <a:r>
              <a:rPr lang="en-US" dirty="0"/>
              <a:t/>
            </a:r>
            <a:br>
              <a:rPr lang="en-US" dirty="0"/>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endParaRPr lang="en-US" dirty="0"/>
          </a:p>
        </p:txBody>
      </p:sp>
      <p:sp>
        <p:nvSpPr>
          <p:cNvPr id="3" name="Content Placeholder 2"/>
          <p:cNvSpPr>
            <a:spLocks noGrp="1"/>
          </p:cNvSpPr>
          <p:nvPr>
            <p:ph idx="1"/>
          </p:nvPr>
        </p:nvSpPr>
        <p:spPr>
          <a:xfrm>
            <a:off x="3886200" y="304800"/>
            <a:ext cx="5105400" cy="6324600"/>
          </a:xfrm>
        </p:spPr>
        <p:txBody>
          <a:bodyPr>
            <a:normAutofit/>
          </a:bodyPr>
          <a:lstStyle/>
          <a:p>
            <a:pPr>
              <a:buFont typeface="Courier New" panose="02070309020205020404" pitchFamily="49" charset="0"/>
              <a:buChar char="o"/>
            </a:pPr>
            <a:r>
              <a:rPr lang="en-US" sz="2400" dirty="0"/>
              <a:t>Error #1: Not Establishing a Great Enough Sense of Urgency</a:t>
            </a:r>
          </a:p>
          <a:p>
            <a:pPr>
              <a:buFont typeface="Courier New" panose="02070309020205020404" pitchFamily="49" charset="0"/>
              <a:buChar char="o"/>
            </a:pPr>
            <a:r>
              <a:rPr lang="en-US" sz="2400" dirty="0"/>
              <a:t>Error #2: Not Creating a Powerful Enough Guiding Coalition</a:t>
            </a:r>
          </a:p>
          <a:p>
            <a:pPr>
              <a:buFont typeface="Courier New" panose="02070309020205020404" pitchFamily="49" charset="0"/>
              <a:buChar char="o"/>
            </a:pPr>
            <a:r>
              <a:rPr lang="en-US" sz="2400" dirty="0"/>
              <a:t>Error #3: Lacking a Vision</a:t>
            </a:r>
          </a:p>
          <a:p>
            <a:pPr>
              <a:buFont typeface="Courier New" panose="02070309020205020404" pitchFamily="49" charset="0"/>
              <a:buChar char="o"/>
            </a:pPr>
            <a:r>
              <a:rPr lang="en-US" sz="2400" dirty="0"/>
              <a:t>Error #4: Under-communicating the Vision by a Factor of Ten</a:t>
            </a:r>
          </a:p>
          <a:p>
            <a:pPr>
              <a:buFont typeface="Courier New" panose="02070309020205020404" pitchFamily="49" charset="0"/>
              <a:buChar char="o"/>
            </a:pPr>
            <a:r>
              <a:rPr lang="en-US" sz="2400" dirty="0"/>
              <a:t>Error #5: Not Removing Obstacles to the New Vision</a:t>
            </a:r>
          </a:p>
          <a:p>
            <a:pPr>
              <a:buFont typeface="Courier New" panose="02070309020205020404" pitchFamily="49" charset="0"/>
              <a:buChar char="o"/>
            </a:pPr>
            <a:r>
              <a:rPr lang="en-US" sz="2400" dirty="0"/>
              <a:t>Error #6: Not Systematically Planning For and Creating Short-Term Wins</a:t>
            </a:r>
          </a:p>
          <a:p>
            <a:pPr>
              <a:buFont typeface="Courier New" panose="02070309020205020404" pitchFamily="49" charset="0"/>
              <a:buChar char="o"/>
            </a:pPr>
            <a:r>
              <a:rPr lang="en-US" sz="2400" dirty="0"/>
              <a:t>Error #7: Declaring Victory Too Soon</a:t>
            </a:r>
          </a:p>
          <a:p>
            <a:pPr>
              <a:buFont typeface="Courier New" panose="02070309020205020404" pitchFamily="49" charset="0"/>
              <a:buChar char="o"/>
            </a:pPr>
            <a:endParaRPr lang="en-US" sz="2000" dirty="0"/>
          </a:p>
          <a:p>
            <a:pPr>
              <a:buFont typeface="Courier New" panose="02070309020205020404" pitchFamily="49" charset="0"/>
              <a:buChar char="o"/>
            </a:pPr>
            <a:endParaRPr lang="en-US" dirty="0">
              <a:solidFill>
                <a:srgbClr val="FF0000"/>
              </a:solidFill>
            </a:endParaRPr>
          </a:p>
        </p:txBody>
      </p:sp>
    </p:spTree>
    <p:extLst>
      <p:ext uri="{BB962C8B-B14F-4D97-AF65-F5344CB8AC3E}">
        <p14:creationId xmlns:p14="http://schemas.microsoft.com/office/powerpoint/2010/main" xmlns="" val="416270564"/>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pic>
        <p:nvPicPr>
          <p:cNvPr id="5" name="Content Placeholder 4">
            <a:extLst>
              <a:ext uri="{FF2B5EF4-FFF2-40B4-BE49-F238E27FC236}">
                <a16:creationId xmlns:a16="http://schemas.microsoft.com/office/drawing/2014/main" xmlns="" id="{6CD97074-EC72-2340-B45D-F7ADF6A3C16A}"/>
              </a:ext>
            </a:extLst>
          </p:cNvPr>
          <p:cNvPicPr>
            <a:picLocks noGrp="1" noChangeAspect="1"/>
          </p:cNvPicPr>
          <p:nvPr>
            <p:ph idx="1"/>
          </p:nvPr>
        </p:nvPicPr>
        <p:blipFill>
          <a:blip r:embed="rId2"/>
          <a:stretch>
            <a:fillRect/>
          </a:stretch>
        </p:blipFill>
        <p:spPr>
          <a:xfrm>
            <a:off x="749300" y="222250"/>
            <a:ext cx="7188200" cy="6413500"/>
          </a:xfrm>
          <a:prstGeom prst="rect">
            <a:avLst/>
          </a:prstGeom>
        </p:spPr>
      </p:pic>
    </p:spTree>
    <p:extLst>
      <p:ext uri="{BB962C8B-B14F-4D97-AF65-F5344CB8AC3E}">
        <p14:creationId xmlns:p14="http://schemas.microsoft.com/office/powerpoint/2010/main" xmlns="" val="3983488482"/>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lnSpcReduction="10000"/>
          </a:bodyPr>
          <a:lstStyle/>
          <a:p>
            <a:pPr marL="0" indent="0">
              <a:spcBef>
                <a:spcPts val="1488"/>
              </a:spcBef>
              <a:buNone/>
            </a:pPr>
            <a:endParaRPr lang="en-US" sz="2000" dirty="0">
              <a:solidFill>
                <a:srgbClr val="3366FF"/>
              </a:solidFill>
            </a:endParaRPr>
          </a:p>
          <a:p>
            <a:pPr marL="0" indent="0">
              <a:spcBef>
                <a:spcPts val="1488"/>
              </a:spcBef>
              <a:buNone/>
            </a:pPr>
            <a:r>
              <a:rPr lang="en-US" sz="2000" dirty="0"/>
              <a:t>SUCCESS OF OF THE ROMAN GLADIATORS DRIVEN BY PRESENCE OF THE CHANGE FACTORS</a:t>
            </a:r>
          </a:p>
          <a:p>
            <a:pPr marL="0" indent="0">
              <a:spcBef>
                <a:spcPts val="1488"/>
              </a:spcBef>
              <a:buNone/>
            </a:pPr>
            <a:r>
              <a:rPr lang="en-US" sz="2000" dirty="0"/>
              <a:t>“You may remember the movie Spartacus, an adaptation of the story of a Roman gladiator/slave who led an army of slaves in an uprising in 71 B.C. They defeated the Roman legions twice, but were finally conquered by General Marcus Crassus after a long siege and battle. In the movie, Crassus tells the thousand survivors in Spartacus's army, ‘You have been slaves. You will be slaves again. But you will be spared your rightful punishment of crucifixion by the mercy of the Roman legions. All you need to do is turn over to me the slave Spartacus, because we do not know him by sight.’ </a:t>
            </a:r>
          </a:p>
          <a:p>
            <a:pPr marL="0" indent="0">
              <a:spcBef>
                <a:spcPts val="1488"/>
              </a:spcBef>
              <a:buNone/>
            </a:pPr>
            <a:r>
              <a:rPr lang="en-US" sz="2000" dirty="0"/>
              <a:t>After a long pause, Spartacus (played by Kirk Douglas) stands up and says, ‘I am Spartacus.’ Then the man next to him stands up and says, ‘I am Spartacus.’ The next man stands up and also says, ‘No, I am Spartacus.’ Within a minute, everyone in the army is on his feet.</a:t>
            </a:r>
          </a:p>
          <a:p>
            <a:pPr marL="0" indent="0">
              <a:spcBef>
                <a:spcPts val="1488"/>
              </a:spcBef>
              <a:buNone/>
            </a:pPr>
            <a:r>
              <a:rPr lang="en-US" sz="2000" dirty="0"/>
              <a:t>It does not matter whether this story is apocryphal or not; it dem­onstrates a deep truth. Each man, by standing up, chose death. But the loyalty of Spartacus's army was not to Spartacus the man. Their loyalty was to a shared vision which Spartacus had inspired - the idea that they could be free men. This vision was so compelling that no man could bear to give it up and return to slavery.” (Senge, 1990).</a:t>
            </a:r>
          </a:p>
          <a:p>
            <a:pPr marL="0" indent="0">
              <a:spcBef>
                <a:spcPts val="1488"/>
              </a:spcBef>
              <a:buNone/>
            </a:pPr>
            <a:endParaRPr lang="en-US" sz="1800" dirty="0">
              <a:solidFill>
                <a:srgbClr val="3366FF"/>
              </a:solidFill>
            </a:endParaRPr>
          </a:p>
          <a:p>
            <a:pPr marL="0" indent="0">
              <a:spcBef>
                <a:spcPts val="1488"/>
              </a:spcBef>
              <a:buNone/>
            </a:pPr>
            <a:endParaRPr lang="en-US" sz="1800" dirty="0">
              <a:solidFill>
                <a:srgbClr val="3366FF"/>
              </a:solidFill>
            </a:endParaRPr>
          </a:p>
        </p:txBody>
      </p:sp>
    </p:spTree>
    <p:extLst>
      <p:ext uri="{BB962C8B-B14F-4D97-AF65-F5344CB8AC3E}">
        <p14:creationId xmlns:p14="http://schemas.microsoft.com/office/powerpoint/2010/main" xmlns="" val="3105203252"/>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lnSpcReduction="10000"/>
          </a:bodyPr>
          <a:lstStyle/>
          <a:p>
            <a:pPr marL="0" indent="0">
              <a:spcBef>
                <a:spcPts val="1488"/>
              </a:spcBef>
              <a:buNone/>
            </a:pPr>
            <a:r>
              <a:rPr lang="en-US" sz="2400" dirty="0"/>
              <a:t>ANNEX 5: The Coke Story </a:t>
            </a:r>
          </a:p>
          <a:p>
            <a:pPr marL="0" indent="0">
              <a:spcBef>
                <a:spcPts val="1488"/>
              </a:spcBef>
              <a:buNone/>
            </a:pPr>
            <a:r>
              <a:rPr lang="en-US" sz="2000" dirty="0" err="1"/>
              <a:t>Goizueta</a:t>
            </a:r>
            <a:r>
              <a:rPr lang="en-US" sz="2000" dirty="0"/>
              <a:t> had an insight--a simple but stunningly powerful one that he shared with his senior executives in the 1980s.  What, he asked almost casually, was the average per-capita daily consumption of fluids by the World's 4.4 billion people? The answer was:  64 ounces.  And what, he asked, is the daily per-capita consumption of Coca-Cola?  Answer: Less than 2 ounces. </a:t>
            </a:r>
          </a:p>
          <a:p>
            <a:pPr marL="0" indent="0">
              <a:spcBef>
                <a:spcPts val="1488"/>
              </a:spcBef>
              <a:buNone/>
            </a:pPr>
            <a:r>
              <a:rPr lang="en-US" sz="2000" dirty="0"/>
              <a:t>Finally, he asked: What's our market share of the stomach? Not Coca-Cola's share of the U.S. cola market or the world soft-drink market, but of all the fluids everyone in the world drinks on a given day. Coca-Cola's share was scarcely measurable. Coca-Cola's people had invested a lot in the idea of PepsiCo as their enemy. But </a:t>
            </a:r>
            <a:r>
              <a:rPr lang="en-US" sz="2000" dirty="0" err="1"/>
              <a:t>Goizueta</a:t>
            </a:r>
            <a:r>
              <a:rPr lang="en-US" sz="2000" dirty="0"/>
              <a:t> led them to see that the enemy was coffee, milk, tea. The enemy was water.</a:t>
            </a:r>
          </a:p>
          <a:p>
            <a:pPr marL="0" indent="0">
              <a:spcBef>
                <a:spcPts val="1488"/>
              </a:spcBef>
              <a:buNone/>
            </a:pPr>
            <a:r>
              <a:rPr lang="en-US" sz="2000" dirty="0"/>
              <a:t>With a few simple questions, </a:t>
            </a:r>
            <a:r>
              <a:rPr lang="en-US" sz="2000" dirty="0" err="1"/>
              <a:t>Goizueta</a:t>
            </a:r>
            <a:r>
              <a:rPr lang="en-US" sz="2000" dirty="0"/>
              <a:t> redefined Coca-Cola's market to be vaster than anybody had imagined. And he changed the psychology of its people.  They saw that their company was not a large fish constrained in a small pond, but a small fish in a huge pond. Rather than facing the depressing chore of struggling to not lose more fractions of market share, they could set their sights on winning a larger share of a huge opportunity.  Obvious? Yes--but not until </a:t>
            </a:r>
            <a:r>
              <a:rPr lang="en-US" sz="2000" dirty="0" err="1"/>
              <a:t>Goizueta</a:t>
            </a:r>
            <a:r>
              <a:rPr lang="en-US" sz="2000" dirty="0"/>
              <a:t> pointed it out. It was the beginning of Coca-Cola's transformation from a threatened leader in a mature business to the greatest market value creator ever. (</a:t>
            </a:r>
            <a:r>
              <a:rPr lang="en-US" sz="2000" dirty="0" err="1"/>
              <a:t>Charan</a:t>
            </a:r>
            <a:r>
              <a:rPr lang="en-US" sz="2000" dirty="0"/>
              <a:t>, Ram  and </a:t>
            </a:r>
            <a:r>
              <a:rPr lang="en-US" sz="2000" dirty="0" err="1"/>
              <a:t>Tichy</a:t>
            </a:r>
            <a:r>
              <a:rPr lang="en-US" sz="2000" dirty="0"/>
              <a:t>, Noel M. (1998). </a:t>
            </a:r>
          </a:p>
        </p:txBody>
      </p:sp>
    </p:spTree>
    <p:extLst>
      <p:ext uri="{BB962C8B-B14F-4D97-AF65-F5344CB8AC3E}">
        <p14:creationId xmlns:p14="http://schemas.microsoft.com/office/powerpoint/2010/main" xmlns="" val="2641449224"/>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END</a:t>
            </a:r>
          </a:p>
        </p:txBody>
      </p:sp>
      <p:sp>
        <p:nvSpPr>
          <p:cNvPr id="3" name="Content Placeholder 2"/>
          <p:cNvSpPr>
            <a:spLocks noGrp="1"/>
          </p:cNvSpPr>
          <p:nvPr>
            <p:ph idx="1"/>
          </p:nvPr>
        </p:nvSpPr>
        <p:spPr/>
        <p:txBody>
          <a:bodyPr>
            <a:normAutofit/>
          </a:bodyPr>
          <a:lstStyle/>
          <a:p>
            <a:pPr marL="0" indent="0" algn="ctr">
              <a:buNone/>
            </a:pPr>
            <a:r>
              <a:rPr lang="en-US" sz="3600" dirty="0"/>
              <a:t>We thank you all</a:t>
            </a:r>
          </a:p>
          <a:p>
            <a:pPr marL="0" indent="0" algn="ctr">
              <a:buNone/>
            </a:pPr>
            <a:endParaRPr lang="en-US" sz="3600" dirty="0"/>
          </a:p>
        </p:txBody>
      </p:sp>
    </p:spTree>
    <p:extLst>
      <p:ext uri="{BB962C8B-B14F-4D97-AF65-F5344CB8AC3E}">
        <p14:creationId xmlns:p14="http://schemas.microsoft.com/office/powerpoint/2010/main" xmlns="" val="73202933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a:r>
            <a:br>
              <a:rPr lang="en-US" sz="4000" dirty="0"/>
            </a:br>
            <a:r>
              <a:rPr lang="en-US" dirty="0"/>
              <a:t/>
            </a:r>
            <a:br>
              <a:rPr lang="en-US" dirty="0"/>
            </a:br>
            <a:endParaRPr lang="en-US" dirty="0">
              <a:solidFill>
                <a:srgbClr val="FF6600"/>
              </a:solidFill>
            </a:endParaRPr>
          </a:p>
        </p:txBody>
      </p:sp>
      <p:sp>
        <p:nvSpPr>
          <p:cNvPr id="3" name="Content Placeholder 2"/>
          <p:cNvSpPr>
            <a:spLocks noGrp="1"/>
          </p:cNvSpPr>
          <p:nvPr>
            <p:ph idx="1"/>
          </p:nvPr>
        </p:nvSpPr>
        <p:spPr>
          <a:xfrm>
            <a:off x="0" y="0"/>
            <a:ext cx="8686800" cy="6858000"/>
          </a:xfrm>
          <a:solidFill>
            <a:schemeClr val="bg1"/>
          </a:solidFill>
        </p:spPr>
        <p:txBody>
          <a:bodyPr>
            <a:normAutofit/>
          </a:bodyPr>
          <a:lstStyle/>
          <a:p>
            <a:pPr marL="0" indent="0">
              <a:spcBef>
                <a:spcPts val="0"/>
              </a:spcBef>
              <a:spcAft>
                <a:spcPts val="600"/>
              </a:spcAft>
              <a:buNone/>
            </a:pPr>
            <a:r>
              <a:rPr lang="en-GB" sz="3200" dirty="0">
                <a:solidFill>
                  <a:srgbClr val="FF0000"/>
                </a:solidFill>
              </a:rPr>
              <a:t>Session Issue:</a:t>
            </a:r>
            <a:endParaRPr lang="en-US" sz="3200" dirty="0">
              <a:solidFill>
                <a:srgbClr val="FF0000"/>
              </a:solidFill>
            </a:endParaRPr>
          </a:p>
          <a:p>
            <a:pPr marL="0" indent="0">
              <a:buNone/>
            </a:pPr>
            <a:r>
              <a:rPr lang="en-GB" dirty="0"/>
              <a:t>Employability of African engineering students: This session is intended to discuss </a:t>
            </a:r>
            <a:r>
              <a:rPr lang="en-GB" u="sng" dirty="0"/>
              <a:t>the role</a:t>
            </a:r>
            <a:r>
              <a:rPr lang="en-GB" dirty="0"/>
              <a:t> of industry, university and government and </a:t>
            </a:r>
            <a:r>
              <a:rPr lang="en-GB" u="sng" dirty="0"/>
              <a:t>the status</a:t>
            </a:r>
            <a:r>
              <a:rPr lang="en-GB" dirty="0"/>
              <a:t> of the linkages amongst themselves in shaping the engineering education.</a:t>
            </a:r>
            <a:endParaRPr lang="en-US" dirty="0"/>
          </a:p>
          <a:p>
            <a:pPr marL="0" indent="0">
              <a:buNone/>
            </a:pPr>
            <a:r>
              <a:rPr lang="en-GB" dirty="0"/>
              <a:t> </a:t>
            </a:r>
            <a:endParaRPr lang="en-US" dirty="0"/>
          </a:p>
          <a:p>
            <a:pPr marL="0" indent="0">
              <a:spcBef>
                <a:spcPts val="0"/>
              </a:spcBef>
              <a:spcAft>
                <a:spcPts val="600"/>
              </a:spcAft>
              <a:buNone/>
            </a:pPr>
            <a:r>
              <a:rPr lang="en-GB" sz="3200" dirty="0">
                <a:solidFill>
                  <a:srgbClr val="FF0000"/>
                </a:solidFill>
              </a:rPr>
              <a:t>Title of Paper:</a:t>
            </a:r>
          </a:p>
          <a:p>
            <a:pPr marL="0" indent="0">
              <a:buNone/>
            </a:pPr>
            <a:r>
              <a:rPr lang="en-GB" dirty="0"/>
              <a:t>The Role of Triple Helix of University, Industry and Government in shaping the engineering education in Africa</a:t>
            </a:r>
          </a:p>
          <a:p>
            <a:pPr marL="0" indent="0">
              <a:spcBef>
                <a:spcPts val="600"/>
              </a:spcBef>
              <a:spcAft>
                <a:spcPts val="600"/>
              </a:spcAft>
              <a:buNone/>
            </a:pPr>
            <a:r>
              <a:rPr lang="en-GB" sz="3200" dirty="0">
                <a:solidFill>
                  <a:srgbClr val="FF0000"/>
                </a:solidFill>
              </a:rPr>
              <a:t>Author:</a:t>
            </a:r>
          </a:p>
          <a:p>
            <a:pPr marL="0" indent="0">
              <a:buNone/>
            </a:pPr>
            <a:r>
              <a:rPr lang="en-GB" dirty="0"/>
              <a:t> Prof. Patrick J. Makungu, Former University of Dar es Salaam Staff (Retired in June 2021)</a:t>
            </a:r>
            <a:endParaRPr lang="en-US" dirty="0"/>
          </a:p>
        </p:txBody>
      </p:sp>
    </p:spTree>
    <p:extLst>
      <p:ext uri="{BB962C8B-B14F-4D97-AF65-F5344CB8AC3E}">
        <p14:creationId xmlns:p14="http://schemas.microsoft.com/office/powerpoint/2010/main" xmlns="" val="280598659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DEFINITION AND PRINCIPLES GUIDING THE PAPER DISCUSSION</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9600" b="1" dirty="0"/>
          </a:p>
          <a:p>
            <a:pPr marL="0" indent="0">
              <a:buNone/>
            </a:pPr>
            <a:endParaRPr lang="en-US" sz="9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505200" cy="6202362"/>
          </a:xfrm>
        </p:spPr>
        <p:txBody>
          <a:bodyPr>
            <a:normAutofit/>
          </a:bodyPr>
          <a:lstStyle/>
          <a:p>
            <a:pPr algn="l"/>
            <a:r>
              <a:rPr lang="en-US" b="1" dirty="0"/>
              <a:t>Definition of Engineering in the context of the workshop Concept Note</a:t>
            </a:r>
            <a:r>
              <a:rPr lang="en-US" sz="3200" dirty="0"/>
              <a:t/>
            </a:r>
            <a:br>
              <a:rPr lang="en-US" sz="3200" dirty="0"/>
            </a:br>
            <a:endParaRPr lang="en-US" sz="3200" dirty="0"/>
          </a:p>
        </p:txBody>
      </p:sp>
      <p:sp>
        <p:nvSpPr>
          <p:cNvPr id="3" name="Content Placeholder 2"/>
          <p:cNvSpPr>
            <a:spLocks noGrp="1"/>
          </p:cNvSpPr>
          <p:nvPr>
            <p:ph idx="1"/>
          </p:nvPr>
        </p:nvSpPr>
        <p:spPr>
          <a:xfrm>
            <a:off x="4191000" y="304800"/>
            <a:ext cx="4495800" cy="5715000"/>
          </a:xfrm>
        </p:spPr>
        <p:txBody>
          <a:bodyPr>
            <a:normAutofit fontScale="92500" lnSpcReduction="20000"/>
          </a:bodyPr>
          <a:lstStyle/>
          <a:p>
            <a:pPr marL="0" indent="0">
              <a:buNone/>
            </a:pPr>
            <a:endParaRPr lang="en-US" sz="3600" dirty="0"/>
          </a:p>
          <a:p>
            <a:pPr marL="0" indent="0">
              <a:buNone/>
            </a:pPr>
            <a:r>
              <a:rPr lang="en-US" sz="3600" dirty="0"/>
              <a:t>Engineering entails the process of digesting and combining knowledge, resources and arts to create and operationalize technology </a:t>
            </a:r>
          </a:p>
          <a:p>
            <a:pPr marL="0" indent="0">
              <a:buNone/>
            </a:pPr>
            <a:endParaRPr lang="en-US" sz="4800" dirty="0"/>
          </a:p>
          <a:p>
            <a:pPr marL="0" indent="0">
              <a:buNone/>
            </a:pPr>
            <a:endParaRPr lang="en-US" dirty="0"/>
          </a:p>
          <a:p>
            <a:pPr marL="0" indent="0">
              <a:buNone/>
            </a:pPr>
            <a:endParaRPr lang="en-US" dirty="0"/>
          </a:p>
          <a:p>
            <a:pPr marL="0" indent="0">
              <a:buNone/>
            </a:pPr>
            <a:r>
              <a:rPr lang="en-US" dirty="0"/>
              <a:t>   </a:t>
            </a:r>
            <a:endParaRPr lang="en-US" sz="5400" dirty="0"/>
          </a:p>
        </p:txBody>
      </p:sp>
    </p:spTree>
    <p:extLst>
      <p:ext uri="{BB962C8B-B14F-4D97-AF65-F5344CB8AC3E}">
        <p14:creationId xmlns:p14="http://schemas.microsoft.com/office/powerpoint/2010/main" xmlns="" val="119047784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Definition in the context of the paper “Time for Change” (Clark et. al., 2018 – see reference at the Reference section at the end of presentation)</a:t>
            </a:r>
            <a:endParaRPr lang="en-US" sz="3200" dirty="0"/>
          </a:p>
        </p:txBody>
      </p:sp>
      <p:sp>
        <p:nvSpPr>
          <p:cNvPr id="3" name="Content Placeholder 2"/>
          <p:cNvSpPr>
            <a:spLocks noGrp="1"/>
          </p:cNvSpPr>
          <p:nvPr>
            <p:ph idx="1"/>
          </p:nvPr>
        </p:nvSpPr>
        <p:spPr>
          <a:xfrm>
            <a:off x="4191000" y="304800"/>
            <a:ext cx="4495800" cy="6400800"/>
          </a:xfrm>
        </p:spPr>
        <p:txBody>
          <a:bodyPr>
            <a:normAutofit/>
          </a:bodyPr>
          <a:lstStyle/>
          <a:p>
            <a:pPr marL="0" indent="0">
              <a:buNone/>
            </a:pPr>
            <a:r>
              <a:rPr lang="en-US" dirty="0"/>
              <a:t>Following the question “Are Engineers Professionals, Artisans or a synthesis of both?” </a:t>
            </a:r>
          </a:p>
          <a:p>
            <a:pPr marL="0" indent="0">
              <a:spcBef>
                <a:spcPts val="600"/>
              </a:spcBef>
              <a:spcAft>
                <a:spcPts val="600"/>
              </a:spcAft>
              <a:buNone/>
            </a:pPr>
            <a:r>
              <a:rPr lang="en-US" dirty="0">
                <a:solidFill>
                  <a:srgbClr val="FF0000"/>
                </a:solidFill>
              </a:rPr>
              <a:t>The following definition is proposed: </a:t>
            </a:r>
          </a:p>
          <a:p>
            <a:pPr marL="0" indent="0">
              <a:buNone/>
            </a:pPr>
            <a:r>
              <a:rPr lang="en-US" b="1" dirty="0">
                <a:solidFill>
                  <a:schemeClr val="accent5">
                    <a:lumMod val="50000"/>
                  </a:schemeClr>
                </a:solidFill>
              </a:rPr>
              <a:t>In the 21st Century Engineers are Professional Artisans</a:t>
            </a:r>
            <a:br>
              <a:rPr lang="en-US" b="1" dirty="0">
                <a:solidFill>
                  <a:schemeClr val="accent5">
                    <a:lumMod val="50000"/>
                  </a:schemeClr>
                </a:solidFill>
              </a:rPr>
            </a:br>
            <a:r>
              <a:rPr lang="en-US" b="1" dirty="0">
                <a:solidFill>
                  <a:schemeClr val="accent5">
                    <a:lumMod val="50000"/>
                  </a:schemeClr>
                </a:solidFill>
              </a:rPr>
              <a:t>who in working innovatively at the frontiers of change,</a:t>
            </a:r>
            <a:br>
              <a:rPr lang="en-US" b="1" dirty="0">
                <a:solidFill>
                  <a:schemeClr val="accent5">
                    <a:lumMod val="50000"/>
                  </a:schemeClr>
                </a:solidFill>
              </a:rPr>
            </a:br>
            <a:r>
              <a:rPr lang="en-US" b="1" dirty="0">
                <a:solidFill>
                  <a:schemeClr val="accent5">
                    <a:lumMod val="50000"/>
                  </a:schemeClr>
                </a:solidFill>
              </a:rPr>
              <a:t>cross disciplines to bridge the gap between Science and Society. </a:t>
            </a:r>
            <a:endParaRPr lang="en-US" dirty="0">
              <a:solidFill>
                <a:schemeClr val="accent5">
                  <a:lumMod val="50000"/>
                </a:schemeClr>
              </a:solidFill>
            </a:endParaRPr>
          </a:p>
        </p:txBody>
      </p:sp>
    </p:spTree>
    <p:extLst>
      <p:ext uri="{BB962C8B-B14F-4D97-AF65-F5344CB8AC3E}">
        <p14:creationId xmlns:p14="http://schemas.microsoft.com/office/powerpoint/2010/main" xmlns="" val="3874763656"/>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1179</TotalTime>
  <Words>3422</Words>
  <Application>Microsoft Macintosh PowerPoint</Application>
  <PresentationFormat>On-screen Show (4:3)</PresentationFormat>
  <Paragraphs>271</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  Engineering Education Capacities: How Engineering Ecosystems are Preparing Students in Africa for Employment  The Role of Triple Helix of University, Industry and Government in shaping the engineering education in Africa  P. J. Makungu  White Sands Hotel 01 – 02 December 2021</vt:lpstr>
      <vt:lpstr>  </vt:lpstr>
      <vt:lpstr>SECTION I: CONTEXT OF THE PRESENTATION</vt:lpstr>
      <vt:lpstr>  </vt:lpstr>
      <vt:lpstr>  </vt:lpstr>
      <vt:lpstr>  </vt:lpstr>
      <vt:lpstr>KEY DEFINITION AND PRINCIPLES GUIDING THE PAPER DISCUSSION</vt:lpstr>
      <vt:lpstr>Definition of Engineering in the context of the workshop Concept Note </vt:lpstr>
      <vt:lpstr>Definition in the context of the paper “Time for Change” (Clark et. al., 2018 – see reference at the Reference section at the end of presentation)</vt:lpstr>
      <vt:lpstr>Definition in the context of the paper “Time for Change” (Clark et. al., 2018 – see reference at the Reference section at the end of presentation)</vt:lpstr>
      <vt:lpstr>In First Year Course AM 101 Introduction to Agricultural Engineering  at UDSM Agricultural engineers are viewed as brokers </vt:lpstr>
      <vt:lpstr>Some thoughts on “work”, “artisan”  and ”engineer” derived from Lynda Gratton Book “The Shift- The Future of Work is Already Here”  (Gratton, 2011)</vt:lpstr>
      <vt:lpstr>Work in History </vt:lpstr>
      <vt:lpstr>1st Industrial Revolution: Era of the Artisan </vt:lpstr>
      <vt:lpstr>Transition   Emergence of the engineer (Practical scientist)   </vt:lpstr>
      <vt:lpstr>2nd Industrial Revolution: Artisan role disappears for the case Britain   </vt:lpstr>
      <vt:lpstr>3rd Industrial Revolution -Emergence of the “Smart artisan”   </vt:lpstr>
      <vt:lpstr>The experience in Northern Europe with specific reference to Germany   </vt:lpstr>
      <vt:lpstr>The historical pathway has resulted in two Skill Formation Systems (SFSs) that is more visibly expressed in Technical Education between Anglophone (UK, USA and Australia with liberal market economies) and Northern Europe countries – Germany, Austria and Switzerland with coordinated market economies  </vt:lpstr>
      <vt:lpstr>Technical Education in the Anglophone (Education logic) System </vt:lpstr>
      <vt:lpstr>Technical Education in the Germany System </vt:lpstr>
      <vt:lpstr>Slide continues... </vt:lpstr>
      <vt:lpstr>Singapore Nanyang Polytechnic Teaching with Teaching Factory provides a Skill Formation System (SFS) that falls midway  education logic and employment logic systems </vt:lpstr>
      <vt:lpstr>IMPLICATION OF THE TWO SYSTEMS (Author’s suggestion) </vt:lpstr>
      <vt:lpstr>In the Education logic a learner goes through a process emulated by the “complete metamorphosis” cycle in insects – gaining the “work readiness” on the job at the “pupa” stage and later complete masterly at the “adult” stage </vt:lpstr>
      <vt:lpstr>For the mechanical engineer this is when the candidate studies “machine elements design”  – gears, bearings with no relation to a particular machine - At “pupa” employed working with a particular machine, the candidate will develop the skill to work with the particular machine elements and to INNOVATE at full butterfly stage </vt:lpstr>
      <vt:lpstr>THE ANGLOPHONE – EXPERIMENTAL SCIENTIST BACHELOR’S DEGREE IS STRONGLY ORIENTED TO INNOVATION - ARE CANDIDATES BEING ORIENTED TO INNOVATE ? TO SOLVE PROBLEMS? </vt:lpstr>
      <vt:lpstr>SECTION II:   UNIVERSITY INDUSTRY LINKAGE  </vt:lpstr>
      <vt:lpstr>SECTION II: UNIVERSITY INDUSTRY LINKAGE – the focus of this presentation / paper?</vt:lpstr>
      <vt:lpstr>SECTION II: UNIVERSITY INDUSTRY LINKAGE – the focus of this presentation / paper?</vt:lpstr>
      <vt:lpstr>The Triple Helix as a model was coined by Henry Etzkowitz (Etzkowitz, H., 2003)  </vt:lpstr>
      <vt:lpstr>TRIPPLE HELIX MODELLED </vt:lpstr>
      <vt:lpstr>  </vt:lpstr>
      <vt:lpstr>UNIVERSITY – INDUSTRY LINKAGES IN SUB-SAHARAN AFRICA –   DATA IS SCANTY -TWO REFERENCES SPOTTED  </vt:lpstr>
      <vt:lpstr>UNIVERSITY – INDUSTRY LINKAGES IN SUB-SAHARAN AFRICA –   DATA IS SCANTY -TWO REFERENCES SPOTTED ONE FROM STUDY COMMISSIONED BY AFRICAN ASSOCIATION OF UNIVERSITIES</vt:lpstr>
      <vt:lpstr>INTERNATIONAL  EXPERIENCE WELL COVERED BY PHD CHAMBER (2019)  </vt:lpstr>
      <vt:lpstr>GENERAL OBSERVATIONS OF PUBLICATION AND IMPLICATIONS FOR CURRENT WORKSHOP </vt:lpstr>
      <vt:lpstr>Sample country observations </vt:lpstr>
      <vt:lpstr>Sample country observations continue... </vt:lpstr>
      <vt:lpstr>SECTION III</vt:lpstr>
      <vt:lpstr>Take-aways </vt:lpstr>
      <vt:lpstr>Within countries, universities as entrepreneurial entities should be encouraged to identify areas of competitive advantage – Michael Porter’s competitive advantage approaches to be employed </vt:lpstr>
      <vt:lpstr>Sustainable Agriculture Mechanization Framework Formulated in 2018 under Africa Union to give impetus to Sustainable Agricultural Mechanization – An area Africa was lagging behind other regions</vt:lpstr>
      <vt:lpstr>The second recommendation can be on research and data collection which, along with the Framework will be useful for countries to implement their UILs </vt:lpstr>
      <vt:lpstr>SECTION IV  </vt:lpstr>
      <vt:lpstr>  </vt:lpstr>
      <vt:lpstr>  </vt:lpstr>
      <vt:lpstr>ANNEXES   </vt:lpstr>
      <vt:lpstr>ANNEX 1: SOME FACTS ABOUT INNOVATION  </vt:lpstr>
      <vt:lpstr>ANNEX 2: Examples  of Innovation  The Boda-boda A tea picker  They all use a small engine They all operate on similar business model – owner sub-contracts a rider operator for an agreed remittance</vt:lpstr>
      <vt:lpstr>ANOTHER EXAMPLE  OF AN INNOVATION  Motorized hand hoe protype</vt:lpstr>
      <vt:lpstr>ANNEX 4: 3 Elements defining what it takes to make change happen Kotter, John P. (1995).     </vt:lpstr>
      <vt:lpstr>  </vt:lpstr>
      <vt:lpstr>  </vt:lpstr>
      <vt:lpstr>  </vt:lpstr>
      <vt:lpstr>END</vt:lpstr>
    </vt:vector>
  </TitlesOfParts>
  <Company>The World Bank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the IT/BPO Talent Pool in Tanzania</dc:title>
  <dc:creator>wb223899</dc:creator>
  <cp:lastModifiedBy>user</cp:lastModifiedBy>
  <cp:revision>125</cp:revision>
  <dcterms:created xsi:type="dcterms:W3CDTF">2011-01-17T19:02:27Z</dcterms:created>
  <dcterms:modified xsi:type="dcterms:W3CDTF">2021-12-02T06:31:18Z</dcterms:modified>
</cp:coreProperties>
</file>