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7" r:id="rId4"/>
    <p:sldId id="298" r:id="rId5"/>
    <p:sldId id="299" r:id="rId6"/>
    <p:sldId id="346" r:id="rId7"/>
    <p:sldId id="336" r:id="rId8"/>
    <p:sldId id="342" r:id="rId9"/>
    <p:sldId id="300" r:id="rId10"/>
    <p:sldId id="341" r:id="rId11"/>
    <p:sldId id="334" r:id="rId12"/>
    <p:sldId id="335" r:id="rId13"/>
    <p:sldId id="327" r:id="rId14"/>
    <p:sldId id="337" r:id="rId15"/>
    <p:sldId id="338" r:id="rId16"/>
    <p:sldId id="347" r:id="rId17"/>
    <p:sldId id="330" r:id="rId18"/>
    <p:sldId id="339" r:id="rId19"/>
    <p:sldId id="340" r:id="rId20"/>
    <p:sldId id="344" r:id="rId21"/>
    <p:sldId id="343" r:id="rId22"/>
    <p:sldId id="345" r:id="rId23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9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41C27D8-4DC3-4535-A7C2-9615BE54F7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AC867008-0AF5-4773-88AD-6A1D8E4F52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69CFCA3-310F-40D7-B280-3BBFABDB11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8A04B7-5002-42BE-8AAE-710797719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DE753D8-0C21-4430-AB35-FBE985D2EB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49920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39EFF2-B844-48C6-A6B0-110EF9FBCE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5DD5986-2587-4F02-B25D-29659D9430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C0437A9-C116-4F7A-96DF-239882F6DA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A5A2D4-4D56-46E2-A97A-2D4548DA7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1C05780-1521-4324-9F4D-9B696874F5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29410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0F728D8C-4472-4CB0-B701-7B686BA19C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2B2471C-5CBF-4DDA-8504-EB59E2D28D9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6C257C0-0063-49EA-8842-743938368A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A0041B5-909C-4436-9482-1CADF2B438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F422715-6BCA-4EB8-B460-86FC580AC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1383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67D6B5-B0A4-4C3B-BE67-64EF7B92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99BB81D-868F-4FFF-9528-DDFAD70239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AD734F5-44DE-4A9F-A433-137F9442F5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17A91DF-A752-4B04-AA4E-09FBFF6DE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90634-FD39-474A-BAA9-4F4280F7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71330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3D5D0C-730E-4180-BA93-2771DDAE0B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4321B41-E9EA-472D-B8F4-1B2E864721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344F18-458E-434C-9EE0-168909AD3B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02A1EDD-FE98-42C9-A1C6-E35BB7D4C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7DFB32-096F-4ABE-8CD5-70146E921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015217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7BD78C-FEAA-4FC6-9D2E-A4DB2451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D6FCAB1-D679-430F-880B-963FF05A8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9A3ADE-3D9A-4ADF-BA3C-0D6A7C2B32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57669A5-10E1-4A00-8306-865687CE6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7D5AFE2D-FAFB-46CA-8780-8555D251A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8225A02-663C-446A-9CD5-D06E64153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709046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7A7CCD1-D07F-45BF-8808-A911DC2F7E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941D5BF-302F-486D-9634-2C8A391CDD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55975D1D-FCD6-4C34-8FD7-EE247BCB6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857A3A5-ABA0-4323-B911-4A0234E9BB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FB10E82-2023-494C-92C6-24881A45B3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719381C9-5841-44A0-AC74-6AD1CD86BF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019821DD-F870-42BE-9F2A-AAF4B78B4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A58D90D1-A05D-4F44-9C46-4B4DF3B03E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7429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8B29E07-17A3-4C7B-BEC1-5E269CF7F1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01DCF6A-D657-4006-AAD3-40B2B24A8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D9E61B35-5521-493A-B03C-FA555FBE3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C9B3DB4E-E006-4A35-ADEF-759499774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213387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F6FE6EC2-BDD8-4114-9498-7524827E2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7CF68530-1CE1-4927-B81F-E2327B27B4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0597E9A-A7F6-4187-8B79-B293F199C9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96208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219F2B6-6A4A-476B-9D6E-0A0D430082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0E9E5A2-7E6F-4954-BD21-6FCBDCE0E3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7F21808-7634-4C2E-A9B5-40C70C94F0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9D1BAFEB-4171-4D7C-B133-69011A2D6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C7090E6-A04B-4DB6-B2D6-69BB85A5E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5000228-8E8E-4BC7-A42F-DC743BBD24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4572268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466EDC-6D83-4BE8-8DBB-8415EF1CD7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96B1B170-E3A9-4610-B7D8-DC396FB5C3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0DDDDE4-9EFD-42C6-9FE8-E444FC157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98138F6-AADB-4F9B-AF58-5E174E5F95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5B1B848-61E2-4250-987F-500F79DCF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DCFF28-A825-4841-AB41-E0A514F21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45549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280A703-74F8-4824-A092-3D56F9D7D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B64E275-441B-45C3-B2F6-1F6B8FEE15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4299685-896F-4549-B2DA-FF51CC4867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F7F19-B2F6-4FB1-A2E6-1ADC9C167B06}" type="datetimeFigureOut">
              <a:rPr lang="x-none" smtClean="0"/>
              <a:pPr/>
              <a:t>12/19/2021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A6C0BB4-3265-476D-ABAE-26476386A9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F108F7-A569-4F17-AD8C-72CE21B7BC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765FC-67F9-4B76-A344-5C496ED96BBE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346760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64A1AB-D8C1-4013-8580-EA014A5CB796}"/>
              </a:ext>
            </a:extLst>
          </p:cNvPr>
          <p:cNvSpPr txBox="1"/>
          <p:nvPr/>
        </p:nvSpPr>
        <p:spPr>
          <a:xfrm>
            <a:off x="809302" y="594769"/>
            <a:ext cx="1062493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Employability of African engineering students </a:t>
            </a:r>
            <a:endParaRPr lang="x-none" sz="3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4C5B67A1-D0EE-4AB5-A661-2A9BB04734C3}"/>
              </a:ext>
            </a:extLst>
          </p:cNvPr>
          <p:cNvSpPr txBox="1"/>
          <p:nvPr/>
        </p:nvSpPr>
        <p:spPr>
          <a:xfrm>
            <a:off x="809301" y="5555345"/>
            <a:ext cx="1062493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Duncan Onyango Mbuge</a:t>
            </a:r>
            <a:endParaRPr lang="x-none" sz="2800" dirty="0"/>
          </a:p>
        </p:txBody>
      </p:sp>
    </p:spTree>
    <p:extLst>
      <p:ext uri="{BB962C8B-B14F-4D97-AF65-F5344CB8AC3E}">
        <p14:creationId xmlns:p14="http://schemas.microsoft.com/office/powerpoint/2010/main" xmlns="" val="28222275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NTRODUCTION TO ENGINEERING. Introduction to Engineering l Definitions l  Technology Team l Engineering Functions l Career Paths l ABET Requirements  l. - ppt download">
            <a:extLst>
              <a:ext uri="{FF2B5EF4-FFF2-40B4-BE49-F238E27FC236}">
                <a16:creationId xmlns:a16="http://schemas.microsoft.com/office/drawing/2014/main" xmlns="" id="{1D057E7E-C30A-43B5-81AF-33F8BAFD4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51288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ABAF4132-7F17-4BF8-B701-87392A0F6E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6668" y="819389"/>
            <a:ext cx="9960130" cy="52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496536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10FD904-78AC-47B3-AB01-8EAADAD1DA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717" y="907055"/>
            <a:ext cx="10832571" cy="467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86339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8B484F-80C8-4677-ADD3-69AB909A74B4}"/>
              </a:ext>
            </a:extLst>
          </p:cNvPr>
          <p:cNvSpPr/>
          <p:nvPr/>
        </p:nvSpPr>
        <p:spPr>
          <a:xfrm>
            <a:off x="521110" y="746322"/>
            <a:ext cx="11356258" cy="5477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GB" sz="3600" b="1" dirty="0"/>
              <a:t>Factors that affect employability of engineering graduates</a:t>
            </a:r>
          </a:p>
          <a:p>
            <a:pPr>
              <a:lnSpc>
                <a:spcPct val="200000"/>
              </a:lnSpc>
            </a:pPr>
            <a:r>
              <a:rPr lang="en-GB" sz="3600" b="1" dirty="0"/>
              <a:t>1. International and national Economic factors</a:t>
            </a:r>
          </a:p>
          <a:p>
            <a:pPr>
              <a:lnSpc>
                <a:spcPct val="200000"/>
              </a:lnSpc>
            </a:pPr>
            <a:r>
              <a:rPr lang="en-GB" sz="3600" b="1" dirty="0"/>
              <a:t>2. National policies</a:t>
            </a:r>
          </a:p>
          <a:p>
            <a:pPr>
              <a:lnSpc>
                <a:spcPct val="200000"/>
              </a:lnSpc>
            </a:pPr>
            <a:r>
              <a:rPr lang="en-GB" sz="3600" b="1" dirty="0"/>
              <a:t>3. Individual traits</a:t>
            </a:r>
          </a:p>
          <a:p>
            <a:pPr>
              <a:lnSpc>
                <a:spcPct val="200000"/>
              </a:lnSpc>
            </a:pPr>
            <a:r>
              <a:rPr lang="en-GB" sz="3600" b="1" dirty="0"/>
              <a:t>4. Internships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xmlns="" val="16988787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58B484F-80C8-4677-ADD3-69AB909A74B4}"/>
              </a:ext>
            </a:extLst>
          </p:cNvPr>
          <p:cNvSpPr/>
          <p:nvPr/>
        </p:nvSpPr>
        <p:spPr>
          <a:xfrm>
            <a:off x="838199" y="291090"/>
            <a:ext cx="10515599" cy="93268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1. International and National Economic factors</a:t>
            </a:r>
          </a:p>
        </p:txBody>
      </p:sp>
      <p:pic>
        <p:nvPicPr>
          <p:cNvPr id="1026" name="Picture 2" descr="Utopia and Economic Development | World Economics Association">
            <a:extLst>
              <a:ext uri="{FF2B5EF4-FFF2-40B4-BE49-F238E27FC236}">
                <a16:creationId xmlns:a16="http://schemas.microsoft.com/office/drawing/2014/main" xmlns="" id="{29FEE959-CCC2-49F4-941F-F6B9973FC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838199" y="1056744"/>
            <a:ext cx="10707755" cy="5701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371010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B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Debt, Structural Adjustment Programs (SAPs) and Primary Health Care - ppt  download">
            <a:extLst>
              <a:ext uri="{FF2B5EF4-FFF2-40B4-BE49-F238E27FC236}">
                <a16:creationId xmlns:a16="http://schemas.microsoft.com/office/drawing/2014/main" xmlns="" id="{DF7BC1F6-0C66-45FF-975F-86B34EC36B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2129896" y="643467"/>
            <a:ext cx="7428088" cy="5571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43857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xmlns="" id="{32BC26D8-82FB-445E-AA49-62A77D7C1E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5CB3B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CB44330D-EA18-4254-AA95-EB49948539B8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Six-lane Nairobi-Nakuru Highway to Cost 16.4 Billion - Soko Directory">
            <a:extLst>
              <a:ext uri="{FF2B5EF4-FFF2-40B4-BE49-F238E27FC236}">
                <a16:creationId xmlns:a16="http://schemas.microsoft.com/office/drawing/2014/main" xmlns="" id="{3C3EEF3D-260C-4F87-8D45-4CDBC84B7A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7903" y="1320800"/>
            <a:ext cx="10036193" cy="400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99131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B02FB44-AAB9-4EF2-931C-0C87967038D8}"/>
              </a:ext>
            </a:extLst>
          </p:cNvPr>
          <p:cNvSpPr txBox="1"/>
          <p:nvPr/>
        </p:nvSpPr>
        <p:spPr>
          <a:xfrm>
            <a:off x="707923" y="188868"/>
            <a:ext cx="1068232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2. National policies</a:t>
            </a:r>
          </a:p>
          <a:p>
            <a:pPr>
              <a:lnSpc>
                <a:spcPct val="200000"/>
              </a:lnSpc>
            </a:pPr>
            <a:r>
              <a:rPr lang="en-GB" sz="3600" dirty="0"/>
              <a:t>Establishment of County Governments</a:t>
            </a:r>
          </a:p>
          <a:p>
            <a:pPr>
              <a:lnSpc>
                <a:spcPct val="200000"/>
              </a:lnSpc>
            </a:pPr>
            <a:r>
              <a:rPr lang="en-GB" sz="3600" dirty="0"/>
              <a:t>New parastatals</a:t>
            </a:r>
          </a:p>
          <a:p>
            <a:pPr>
              <a:lnSpc>
                <a:spcPct val="200000"/>
              </a:lnSpc>
            </a:pPr>
            <a:r>
              <a:rPr lang="en-GB" sz="3600" dirty="0"/>
              <a:t>International contractors</a:t>
            </a:r>
          </a:p>
          <a:p>
            <a:pPr>
              <a:lnSpc>
                <a:spcPct val="200000"/>
              </a:lnSpc>
            </a:pPr>
            <a:r>
              <a:rPr lang="en-GB" sz="3600" dirty="0"/>
              <a:t>Engineering firms headed by other professionals</a:t>
            </a:r>
          </a:p>
          <a:p>
            <a:endParaRPr lang="en-GB" sz="3600" b="1" dirty="0"/>
          </a:p>
        </p:txBody>
      </p:sp>
    </p:spTree>
    <p:extLst>
      <p:ext uri="{BB962C8B-B14F-4D97-AF65-F5344CB8AC3E}">
        <p14:creationId xmlns:p14="http://schemas.microsoft.com/office/powerpoint/2010/main" xmlns="" val="15315695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Ministry of Science &amp;amp; Technology - ppt video online download">
            <a:extLst>
              <a:ext uri="{FF2B5EF4-FFF2-40B4-BE49-F238E27FC236}">
                <a16:creationId xmlns:a16="http://schemas.microsoft.com/office/drawing/2014/main" xmlns="" id="{E3E7CF22-1192-47AF-A27D-0FF72E8FED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20413" y="1659192"/>
            <a:ext cx="6931742" cy="519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92AED95-E0B2-4D5A-BA5A-F3909AA06D71}"/>
              </a:ext>
            </a:extLst>
          </p:cNvPr>
          <p:cNvSpPr txBox="1"/>
          <p:nvPr/>
        </p:nvSpPr>
        <p:spPr>
          <a:xfrm>
            <a:off x="3048000" y="1012861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KENYA VISION 2030</a:t>
            </a:r>
          </a:p>
        </p:txBody>
      </p:sp>
    </p:spTree>
    <p:extLst>
      <p:ext uri="{BB962C8B-B14F-4D97-AF65-F5344CB8AC3E}">
        <p14:creationId xmlns:p14="http://schemas.microsoft.com/office/powerpoint/2010/main" xmlns="" val="21433578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ig Four Agenda steadily on course">
            <a:extLst>
              <a:ext uri="{FF2B5EF4-FFF2-40B4-BE49-F238E27FC236}">
                <a16:creationId xmlns:a16="http://schemas.microsoft.com/office/drawing/2014/main" xmlns="" id="{56AE0BFE-6EA3-40FE-A0A8-20ED9F78CE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284" y="1096158"/>
            <a:ext cx="7223432" cy="5417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EEDE968-2994-4137-ADC4-538AD9043D04}"/>
              </a:ext>
            </a:extLst>
          </p:cNvPr>
          <p:cNvSpPr txBox="1"/>
          <p:nvPr/>
        </p:nvSpPr>
        <p:spPr>
          <a:xfrm>
            <a:off x="2684207" y="344268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BIG 4 AGENDA</a:t>
            </a:r>
          </a:p>
        </p:txBody>
      </p:sp>
    </p:spTree>
    <p:extLst>
      <p:ext uri="{BB962C8B-B14F-4D97-AF65-F5344CB8AC3E}">
        <p14:creationId xmlns:p14="http://schemas.microsoft.com/office/powerpoint/2010/main" xmlns="" val="2911162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CAF45D79-95B0-477B-B78D-66428350AE45}"/>
              </a:ext>
            </a:extLst>
          </p:cNvPr>
          <p:cNvSpPr/>
          <p:nvPr/>
        </p:nvSpPr>
        <p:spPr>
          <a:xfrm>
            <a:off x="5198109" y="0"/>
            <a:ext cx="1069339" cy="88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1" name="object 18">
            <a:extLst>
              <a:ext uri="{FF2B5EF4-FFF2-40B4-BE49-F238E27FC236}">
                <a16:creationId xmlns:a16="http://schemas.microsoft.com/office/drawing/2014/main" xmlns="" id="{2C028B7D-1202-4A16-A26B-3F4BCA615778}"/>
              </a:ext>
            </a:extLst>
          </p:cNvPr>
          <p:cNvSpPr/>
          <p:nvPr/>
        </p:nvSpPr>
        <p:spPr>
          <a:xfrm>
            <a:off x="5854092" y="55103"/>
            <a:ext cx="1172874" cy="136439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2" name="object 19">
            <a:extLst>
              <a:ext uri="{FF2B5EF4-FFF2-40B4-BE49-F238E27FC236}">
                <a16:creationId xmlns:a16="http://schemas.microsoft.com/office/drawing/2014/main" xmlns="" id="{99D4EE4C-5B85-49D9-B242-0A3A1119386F}"/>
              </a:ext>
            </a:extLst>
          </p:cNvPr>
          <p:cNvSpPr txBox="1"/>
          <p:nvPr/>
        </p:nvSpPr>
        <p:spPr>
          <a:xfrm>
            <a:off x="952500" y="1436921"/>
            <a:ext cx="10287000" cy="1866538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115695" algn="ctr">
              <a:lnSpc>
                <a:spcPct val="100000"/>
              </a:lnSpc>
            </a:pPr>
            <a:r>
              <a:rPr sz="2800" b="1" dirty="0">
                <a:latin typeface="Arial"/>
                <a:cs typeface="Arial"/>
              </a:rPr>
              <a:t>UN</a:t>
            </a:r>
            <a:r>
              <a:rPr sz="2800" b="1" spc="-10" dirty="0">
                <a:latin typeface="Arial"/>
                <a:cs typeface="Arial"/>
              </a:rPr>
              <a:t>I</a:t>
            </a:r>
            <a:r>
              <a:rPr sz="2800" b="1" spc="0" dirty="0">
                <a:latin typeface="Arial"/>
                <a:cs typeface="Arial"/>
              </a:rPr>
              <a:t>VE</a:t>
            </a:r>
            <a:r>
              <a:rPr sz="2800" b="1" spc="-5" dirty="0">
                <a:latin typeface="Arial"/>
                <a:cs typeface="Arial"/>
              </a:rPr>
              <a:t>R</a:t>
            </a:r>
            <a:r>
              <a:rPr sz="2800" b="1" spc="-10" dirty="0">
                <a:latin typeface="Arial"/>
                <a:cs typeface="Arial"/>
              </a:rPr>
              <a:t>SI</a:t>
            </a:r>
            <a:r>
              <a:rPr sz="2800" b="1" spc="-15" dirty="0">
                <a:latin typeface="Arial"/>
                <a:cs typeface="Arial"/>
              </a:rPr>
              <a:t>T</a:t>
            </a:r>
            <a:r>
              <a:rPr sz="2800" b="1" spc="-10" dirty="0">
                <a:latin typeface="Arial"/>
                <a:cs typeface="Arial"/>
              </a:rPr>
              <a:t>Y</a:t>
            </a:r>
            <a:r>
              <a:rPr sz="2800" b="1" spc="-25" dirty="0">
                <a:latin typeface="Arial"/>
                <a:cs typeface="Arial"/>
              </a:rPr>
              <a:t> </a:t>
            </a:r>
            <a:r>
              <a:rPr sz="2800" b="1" spc="-5" dirty="0">
                <a:latin typeface="Arial"/>
                <a:cs typeface="Arial"/>
              </a:rPr>
              <a:t>O</a:t>
            </a:r>
            <a:r>
              <a:rPr sz="2800" b="1" spc="-10" dirty="0">
                <a:latin typeface="Arial"/>
                <a:cs typeface="Arial"/>
              </a:rPr>
              <a:t>F </a:t>
            </a:r>
            <a:r>
              <a:rPr sz="2800" b="1" spc="30" dirty="0">
                <a:latin typeface="Arial"/>
                <a:cs typeface="Arial"/>
              </a:rPr>
              <a:t>N</a:t>
            </a:r>
            <a:r>
              <a:rPr sz="2800" b="1" spc="-50" dirty="0">
                <a:latin typeface="Arial"/>
                <a:cs typeface="Arial"/>
              </a:rPr>
              <a:t>A</a:t>
            </a:r>
            <a:r>
              <a:rPr sz="2800" b="1" spc="0" dirty="0">
                <a:latin typeface="Arial"/>
                <a:cs typeface="Arial"/>
              </a:rPr>
              <a:t>IR</a:t>
            </a:r>
            <a:r>
              <a:rPr sz="2800" b="1" spc="-15" dirty="0">
                <a:latin typeface="Arial"/>
                <a:cs typeface="Arial"/>
              </a:rPr>
              <a:t>O</a:t>
            </a:r>
            <a:r>
              <a:rPr sz="2800" b="1" spc="10" dirty="0">
                <a:latin typeface="Arial"/>
                <a:cs typeface="Arial"/>
              </a:rPr>
              <a:t>B</a:t>
            </a:r>
            <a:r>
              <a:rPr sz="2800" b="1" spc="-5" dirty="0">
                <a:latin typeface="Arial"/>
                <a:cs typeface="Arial"/>
              </a:rPr>
              <a:t>I</a:t>
            </a:r>
            <a:endParaRPr lang="en-US" sz="2800" b="1" spc="-5" dirty="0">
              <a:latin typeface="Arial"/>
              <a:cs typeface="Arial"/>
            </a:endParaRPr>
          </a:p>
          <a:p>
            <a:pPr marL="1115695" algn="ctr"/>
            <a:r>
              <a:rPr lang="en-US" sz="2800" spc="-15" dirty="0">
                <a:latin typeface="Arial"/>
                <a:cs typeface="Arial"/>
              </a:rPr>
              <a:t>Faculty</a:t>
            </a:r>
            <a:r>
              <a:rPr lang="en-US" sz="2800" spc="5" dirty="0">
                <a:latin typeface="Arial"/>
                <a:cs typeface="Arial"/>
              </a:rPr>
              <a:t> </a:t>
            </a:r>
            <a:r>
              <a:rPr lang="en-US" sz="2800" spc="-5" dirty="0">
                <a:latin typeface="Arial"/>
                <a:cs typeface="Arial"/>
              </a:rPr>
              <a:t>of </a:t>
            </a:r>
            <a:r>
              <a:rPr lang="en-US" sz="2800" spc="-15" dirty="0">
                <a:latin typeface="Arial"/>
                <a:cs typeface="Arial"/>
              </a:rPr>
              <a:t>E</a:t>
            </a:r>
            <a:r>
              <a:rPr lang="en-US" sz="2800" spc="-5" dirty="0">
                <a:latin typeface="Arial"/>
                <a:cs typeface="Arial"/>
              </a:rPr>
              <a:t>nginee</a:t>
            </a:r>
            <a:r>
              <a:rPr lang="en-US" sz="2800" spc="10" dirty="0">
                <a:latin typeface="Arial"/>
                <a:cs typeface="Arial"/>
              </a:rPr>
              <a:t>r</a:t>
            </a:r>
            <a:r>
              <a:rPr lang="en-US" sz="2800" spc="-5" dirty="0">
                <a:latin typeface="Arial"/>
                <a:cs typeface="Arial"/>
              </a:rPr>
              <a:t>in</a:t>
            </a:r>
            <a:r>
              <a:rPr lang="en-US" sz="2800" spc="0" dirty="0">
                <a:latin typeface="Arial"/>
                <a:cs typeface="Arial"/>
              </a:rPr>
              <a:t>g</a:t>
            </a:r>
            <a:endParaRPr lang="en-US" sz="2800" dirty="0">
              <a:latin typeface="Arial"/>
              <a:cs typeface="Arial"/>
            </a:endParaRPr>
          </a:p>
          <a:p>
            <a:pPr>
              <a:lnSpc>
                <a:spcPts val="700"/>
              </a:lnSpc>
              <a:spcBef>
                <a:spcPts val="41"/>
              </a:spcBef>
            </a:pPr>
            <a:endParaRPr sz="2000" dirty="0"/>
          </a:p>
          <a:p>
            <a:pPr>
              <a:lnSpc>
                <a:spcPts val="1000"/>
              </a:lnSpc>
            </a:pPr>
            <a:endParaRPr sz="2000" dirty="0"/>
          </a:p>
          <a:p>
            <a:pPr marL="12700" marR="12700" indent="1270000">
              <a:lnSpc>
                <a:spcPts val="1380"/>
              </a:lnSpc>
            </a:pPr>
            <a:r>
              <a:rPr sz="2000" b="1" dirty="0">
                <a:latin typeface="Arial"/>
                <a:cs typeface="Arial"/>
              </a:rPr>
              <a:t>D</a:t>
            </a:r>
            <a:r>
              <a:rPr sz="2000" b="1" spc="-10" dirty="0">
                <a:latin typeface="Arial"/>
                <a:cs typeface="Arial"/>
              </a:rPr>
              <a:t>E</a:t>
            </a:r>
            <a:r>
              <a:rPr sz="2000" b="1" spc="-5" dirty="0">
                <a:latin typeface="Arial"/>
                <a:cs typeface="Arial"/>
              </a:rPr>
              <a:t>P</a:t>
            </a:r>
            <a:r>
              <a:rPr sz="2000" b="1" spc="-50" dirty="0">
                <a:latin typeface="Arial"/>
                <a:cs typeface="Arial"/>
              </a:rPr>
              <a:t>A</a:t>
            </a:r>
            <a:r>
              <a:rPr sz="2000" b="1" spc="10" dirty="0">
                <a:latin typeface="Arial"/>
                <a:cs typeface="Arial"/>
              </a:rPr>
              <a:t>R</a:t>
            </a:r>
            <a:r>
              <a:rPr sz="2000" b="1" spc="-15" dirty="0">
                <a:latin typeface="Arial"/>
                <a:cs typeface="Arial"/>
              </a:rPr>
              <a:t>T</a:t>
            </a:r>
            <a:r>
              <a:rPr sz="2000" b="1" spc="0" dirty="0">
                <a:latin typeface="Arial"/>
                <a:cs typeface="Arial"/>
              </a:rPr>
              <a:t>M</a:t>
            </a:r>
            <a:r>
              <a:rPr sz="2000" b="1" spc="5" dirty="0">
                <a:latin typeface="Arial"/>
                <a:cs typeface="Arial"/>
              </a:rPr>
              <a:t>E</a:t>
            </a:r>
            <a:r>
              <a:rPr sz="2000" b="1" spc="0" dirty="0">
                <a:latin typeface="Arial"/>
                <a:cs typeface="Arial"/>
              </a:rPr>
              <a:t>N</a:t>
            </a:r>
            <a:r>
              <a:rPr sz="2000" b="1" spc="-10" dirty="0">
                <a:latin typeface="Arial"/>
                <a:cs typeface="Arial"/>
              </a:rPr>
              <a:t>T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15" dirty="0">
                <a:latin typeface="Arial"/>
                <a:cs typeface="Arial"/>
              </a:rPr>
              <a:t>O</a:t>
            </a:r>
            <a:r>
              <a:rPr sz="2000" b="1" spc="-10" dirty="0">
                <a:latin typeface="Arial"/>
                <a:cs typeface="Arial"/>
              </a:rPr>
              <a:t>F</a:t>
            </a:r>
            <a:r>
              <a:rPr sz="2000" b="1" spc="-5" dirty="0">
                <a:latin typeface="Arial"/>
                <a:cs typeface="Arial"/>
              </a:rPr>
              <a:t> EN</a:t>
            </a:r>
            <a:r>
              <a:rPr sz="2000" b="1" spc="-10" dirty="0">
                <a:latin typeface="Arial"/>
                <a:cs typeface="Arial"/>
              </a:rPr>
              <a:t>VI</a:t>
            </a:r>
            <a:r>
              <a:rPr sz="2000" b="1" spc="0" dirty="0">
                <a:latin typeface="Arial"/>
                <a:cs typeface="Arial"/>
              </a:rPr>
              <a:t>R</a:t>
            </a:r>
            <a:r>
              <a:rPr sz="2000" b="1" spc="-15" dirty="0">
                <a:latin typeface="Arial"/>
                <a:cs typeface="Arial"/>
              </a:rPr>
              <a:t>O</a:t>
            </a:r>
            <a:r>
              <a:rPr sz="2000" b="1" spc="0" dirty="0">
                <a:latin typeface="Arial"/>
                <a:cs typeface="Arial"/>
              </a:rPr>
              <a:t>NMEN</a:t>
            </a:r>
            <a:r>
              <a:rPr sz="2000" b="1" spc="-15" dirty="0">
                <a:latin typeface="Arial"/>
                <a:cs typeface="Arial"/>
              </a:rPr>
              <a:t>T</a:t>
            </a:r>
            <a:r>
              <a:rPr sz="2000" b="1" spc="-50" dirty="0">
                <a:latin typeface="Arial"/>
                <a:cs typeface="Arial"/>
              </a:rPr>
              <a:t>A</a:t>
            </a:r>
            <a:r>
              <a:rPr sz="2000" b="1" spc="-10" dirty="0">
                <a:latin typeface="Arial"/>
                <a:cs typeface="Arial"/>
              </a:rPr>
              <a:t>L</a:t>
            </a:r>
            <a:r>
              <a:rPr sz="2000" b="1" spc="40" dirty="0">
                <a:latin typeface="Arial"/>
                <a:cs typeface="Arial"/>
              </a:rPr>
              <a:t> </a:t>
            </a:r>
            <a:r>
              <a:rPr sz="2000" b="1" spc="-50" dirty="0">
                <a:latin typeface="Arial"/>
                <a:cs typeface="Arial"/>
              </a:rPr>
              <a:t>A</a:t>
            </a:r>
            <a:r>
              <a:rPr sz="2000" b="1" spc="10" dirty="0">
                <a:latin typeface="Arial"/>
                <a:cs typeface="Arial"/>
              </a:rPr>
              <a:t>N</a:t>
            </a:r>
            <a:r>
              <a:rPr sz="2000" b="1" spc="0" dirty="0">
                <a:latin typeface="Arial"/>
                <a:cs typeface="Arial"/>
              </a:rPr>
              <a:t>D</a:t>
            </a:r>
            <a:r>
              <a:rPr sz="2000" b="1" spc="35" dirty="0">
                <a:latin typeface="Arial"/>
                <a:cs typeface="Arial"/>
              </a:rPr>
              <a:t> </a:t>
            </a:r>
            <a:r>
              <a:rPr sz="2000" b="1" spc="0" dirty="0">
                <a:latin typeface="Arial"/>
                <a:cs typeface="Arial"/>
              </a:rPr>
              <a:t>B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-15" dirty="0">
                <a:latin typeface="Arial"/>
                <a:cs typeface="Arial"/>
              </a:rPr>
              <a:t>O</a:t>
            </a:r>
            <a:r>
              <a:rPr sz="2000" b="1" spc="-10" dirty="0">
                <a:latin typeface="Arial"/>
                <a:cs typeface="Arial"/>
              </a:rPr>
              <a:t>SYS</a:t>
            </a:r>
            <a:r>
              <a:rPr sz="2000" b="1" spc="-30" dirty="0">
                <a:latin typeface="Arial"/>
                <a:cs typeface="Arial"/>
              </a:rPr>
              <a:t>T</a:t>
            </a:r>
            <a:r>
              <a:rPr sz="2000" b="1" spc="-10" dirty="0">
                <a:latin typeface="Arial"/>
                <a:cs typeface="Arial"/>
              </a:rPr>
              <a:t>EMS</a:t>
            </a:r>
            <a:r>
              <a:rPr sz="2000" b="1" spc="10" dirty="0">
                <a:latin typeface="Arial"/>
                <a:cs typeface="Arial"/>
              </a:rPr>
              <a:t> </a:t>
            </a:r>
            <a:r>
              <a:rPr sz="2000" b="1" spc="-25" dirty="0">
                <a:latin typeface="Arial"/>
                <a:cs typeface="Arial"/>
              </a:rPr>
              <a:t>E</a:t>
            </a:r>
            <a:r>
              <a:rPr sz="2000" b="1" spc="0" dirty="0">
                <a:latin typeface="Arial"/>
                <a:cs typeface="Arial"/>
              </a:rPr>
              <a:t>N</a:t>
            </a:r>
            <a:r>
              <a:rPr sz="2000" b="1" spc="-15" dirty="0">
                <a:latin typeface="Arial"/>
                <a:cs typeface="Arial"/>
              </a:rPr>
              <a:t>G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NEE</a:t>
            </a:r>
            <a:r>
              <a:rPr sz="2000" b="1" spc="-5" dirty="0">
                <a:latin typeface="Arial"/>
                <a:cs typeface="Arial"/>
              </a:rPr>
              <a:t>R</a:t>
            </a:r>
            <a:r>
              <a:rPr sz="2000" b="1" spc="-10" dirty="0">
                <a:latin typeface="Arial"/>
                <a:cs typeface="Arial"/>
              </a:rPr>
              <a:t>I</a:t>
            </a:r>
            <a:r>
              <a:rPr sz="2000" b="1" spc="0" dirty="0">
                <a:latin typeface="Arial"/>
                <a:cs typeface="Arial"/>
              </a:rPr>
              <a:t>N</a:t>
            </a:r>
            <a:r>
              <a:rPr sz="2000" b="1" spc="-10" dirty="0">
                <a:latin typeface="Arial"/>
                <a:cs typeface="Arial"/>
              </a:rPr>
              <a:t>G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14" name="object 21">
            <a:extLst>
              <a:ext uri="{FF2B5EF4-FFF2-40B4-BE49-F238E27FC236}">
                <a16:creationId xmlns:a16="http://schemas.microsoft.com/office/drawing/2014/main" xmlns="" id="{D714774E-C21B-4A8D-AB3C-38D810FCDF62}"/>
              </a:ext>
            </a:extLst>
          </p:cNvPr>
          <p:cNvSpPr/>
          <p:nvPr/>
        </p:nvSpPr>
        <p:spPr>
          <a:xfrm>
            <a:off x="4079525" y="3303459"/>
            <a:ext cx="4375845" cy="328388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>
            <a:noAutofit/>
          </a:bodyPr>
          <a:lstStyle/>
          <a:p>
            <a:endParaRPr/>
          </a:p>
        </p:txBody>
      </p:sp>
      <p:sp>
        <p:nvSpPr>
          <p:cNvPr id="15" name="object 34">
            <a:extLst>
              <a:ext uri="{FF2B5EF4-FFF2-40B4-BE49-F238E27FC236}">
                <a16:creationId xmlns:a16="http://schemas.microsoft.com/office/drawing/2014/main" xmlns="" id="{985FC7E8-F8FD-4F8F-84E5-8AF86C0947DC}"/>
              </a:ext>
            </a:extLst>
          </p:cNvPr>
          <p:cNvSpPr txBox="1"/>
          <p:nvPr/>
        </p:nvSpPr>
        <p:spPr>
          <a:xfrm>
            <a:off x="1642652" y="5384939"/>
            <a:ext cx="8847547" cy="1752282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/>
          <a:p>
            <a:pPr marL="12700" marR="12700" indent="0" algn="ctr">
              <a:lnSpc>
                <a:spcPct val="150000"/>
              </a:lnSpc>
            </a:pPr>
            <a:endParaRPr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7942712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2D718C7D-92DD-47C0-88E2-9329E1F296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281" y="472277"/>
            <a:ext cx="7257628" cy="620197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E7F52BB5-2677-4F98-A7F0-52EF62477093}"/>
              </a:ext>
            </a:extLst>
          </p:cNvPr>
          <p:cNvSpPr txBox="1"/>
          <p:nvPr/>
        </p:nvSpPr>
        <p:spPr>
          <a:xfrm>
            <a:off x="2288244" y="143997"/>
            <a:ext cx="91167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600" b="1" dirty="0"/>
              <a:t>Internships and Industrial Attachment</a:t>
            </a:r>
          </a:p>
        </p:txBody>
      </p:sp>
    </p:spTree>
    <p:extLst>
      <p:ext uri="{BB962C8B-B14F-4D97-AF65-F5344CB8AC3E}">
        <p14:creationId xmlns:p14="http://schemas.microsoft.com/office/powerpoint/2010/main" xmlns="" val="32080518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Top 12 Personality Traits of Ultra-Successful Engineers">
            <a:extLst>
              <a:ext uri="{FF2B5EF4-FFF2-40B4-BE49-F238E27FC236}">
                <a16:creationId xmlns:a16="http://schemas.microsoft.com/office/drawing/2014/main" xmlns="" id="{CEE88118-E5D5-4373-99F8-73CB9C92A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5544" y="1282148"/>
            <a:ext cx="7086600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26B53F-FC7F-48C9-9966-CFC57AE54D03}"/>
              </a:ext>
            </a:extLst>
          </p:cNvPr>
          <p:cNvSpPr txBox="1"/>
          <p:nvPr/>
        </p:nvSpPr>
        <p:spPr>
          <a:xfrm>
            <a:off x="2960205" y="0"/>
            <a:ext cx="6096000" cy="10452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GB" sz="3600" b="1" dirty="0"/>
              <a:t>INDIVIDUAL TRAITS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35710E9-3765-408E-9B0C-58333E1E5E7A}"/>
              </a:ext>
            </a:extLst>
          </p:cNvPr>
          <p:cNvSpPr txBox="1"/>
          <p:nvPr/>
        </p:nvSpPr>
        <p:spPr>
          <a:xfrm>
            <a:off x="8060635" y="1580322"/>
            <a:ext cx="3061252" cy="3894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Grooming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Temperament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Team player</a:t>
            </a: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3200" b="1" dirty="0"/>
              <a:t>Confident</a:t>
            </a:r>
            <a:endParaRPr lang="x-none" sz="3200" b="1" dirty="0"/>
          </a:p>
        </p:txBody>
      </p:sp>
    </p:spTree>
    <p:extLst>
      <p:ext uri="{BB962C8B-B14F-4D97-AF65-F5344CB8AC3E}">
        <p14:creationId xmlns:p14="http://schemas.microsoft.com/office/powerpoint/2010/main" xmlns="" val="25259778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Average ranking of traits in terms of importance to being a successful engineer.  ">
            <a:extLst>
              <a:ext uri="{FF2B5EF4-FFF2-40B4-BE49-F238E27FC236}">
                <a16:creationId xmlns:a16="http://schemas.microsoft.com/office/drawing/2014/main" xmlns="" id="{4AF92A4C-A808-4673-B5AD-4635E6A70C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5922" y="24022"/>
            <a:ext cx="10860156" cy="68099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A083ADD-12FC-4E13-BB8E-C2B47156107A}"/>
              </a:ext>
            </a:extLst>
          </p:cNvPr>
          <p:cNvSpPr txBox="1"/>
          <p:nvPr/>
        </p:nvSpPr>
        <p:spPr>
          <a:xfrm>
            <a:off x="9182653" y="6404114"/>
            <a:ext cx="23418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Chen et al (2010)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935414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9946B79-344A-4938-8B68-AE2EA90DBC78}"/>
              </a:ext>
            </a:extLst>
          </p:cNvPr>
          <p:cNvSpPr/>
          <p:nvPr/>
        </p:nvSpPr>
        <p:spPr>
          <a:xfrm>
            <a:off x="2001697" y="756155"/>
            <a:ext cx="7992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/>
              <a:t>Engineering Education</a:t>
            </a:r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192D4D9-8BC9-4500-A528-DD16A73C93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8190" y="1694250"/>
            <a:ext cx="5460996" cy="386109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A849073-8057-4381-864F-A0C58AC26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4440" y="1694250"/>
            <a:ext cx="4036600" cy="386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94652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D23E9E5-D63E-41E0-ABEC-9E3AB3DE6D5E}"/>
              </a:ext>
            </a:extLst>
          </p:cNvPr>
          <p:cNvSpPr txBox="1"/>
          <p:nvPr/>
        </p:nvSpPr>
        <p:spPr>
          <a:xfrm>
            <a:off x="1169918" y="361986"/>
            <a:ext cx="98521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TYPES OF ENGINEERING COURSES</a:t>
            </a:r>
          </a:p>
        </p:txBody>
      </p:sp>
      <p:pic>
        <p:nvPicPr>
          <p:cNvPr id="1026" name="Picture 2" descr="Mar 27, 12, admission in b.tech ppt">
            <a:extLst>
              <a:ext uri="{FF2B5EF4-FFF2-40B4-BE49-F238E27FC236}">
                <a16:creationId xmlns:a16="http://schemas.microsoft.com/office/drawing/2014/main" xmlns="" id="{DE464226-4028-454F-9F3F-1B214264BF0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479" b="17510"/>
          <a:stretch/>
        </p:blipFill>
        <p:spPr bwMode="auto">
          <a:xfrm>
            <a:off x="988944" y="1025819"/>
            <a:ext cx="10679104" cy="4806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290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Engineering education - Wikipedia">
            <a:extLst>
              <a:ext uri="{FF2B5EF4-FFF2-40B4-BE49-F238E27FC236}">
                <a16:creationId xmlns:a16="http://schemas.microsoft.com/office/drawing/2014/main" xmlns="" id="{33BD620F-9EB3-4D19-BCEA-7A4799370C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04461" y="461620"/>
            <a:ext cx="10477760" cy="5988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775019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B48103-689D-4AC0-A62F-271D23601F53}"/>
              </a:ext>
            </a:extLst>
          </p:cNvPr>
          <p:cNvSpPr txBox="1"/>
          <p:nvPr/>
        </p:nvSpPr>
        <p:spPr>
          <a:xfrm>
            <a:off x="1169918" y="361986"/>
            <a:ext cx="9852163" cy="56938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OUTLINE OF ENGINEERING CURRICULUM</a:t>
            </a:r>
          </a:p>
          <a:p>
            <a:pPr algn="ctr"/>
            <a:endParaRPr lang="en-GB" sz="2800" b="1" dirty="0"/>
          </a:p>
          <a:p>
            <a:r>
              <a:rPr lang="en-GB" sz="3600" b="1" dirty="0"/>
              <a:t>Year 1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Basic Sciences (Mathematics, Physics, Chemistry)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General Courses (Philosophy, Economics, Communication skills, HIV/Aids)</a:t>
            </a:r>
          </a:p>
          <a:p>
            <a:endParaRPr lang="en-GB" sz="3600" b="1" dirty="0"/>
          </a:p>
          <a:p>
            <a:r>
              <a:rPr lang="en-GB" sz="3600" b="1" dirty="0"/>
              <a:t>Year 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Basic Engineering Courses + Mathematics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600" dirty="0"/>
              <a:t>Fourth Term (</a:t>
            </a:r>
            <a:r>
              <a:rPr lang="en-GB" sz="3600" dirty="0" err="1"/>
              <a:t>Practicals</a:t>
            </a:r>
            <a:r>
              <a:rPr lang="en-GB" sz="3600" dirty="0"/>
              <a:t>)</a:t>
            </a:r>
          </a:p>
          <a:p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xmlns="" val="2120358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3B48103-689D-4AC0-A62F-271D23601F53}"/>
              </a:ext>
            </a:extLst>
          </p:cNvPr>
          <p:cNvSpPr txBox="1"/>
          <p:nvPr/>
        </p:nvSpPr>
        <p:spPr>
          <a:xfrm>
            <a:off x="1169918" y="361986"/>
            <a:ext cx="9852163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800" b="1" dirty="0"/>
              <a:t>OUTLINE OF ENGINEERING CURRICULUM</a:t>
            </a:r>
          </a:p>
          <a:p>
            <a:endParaRPr lang="en-GB" sz="2000" b="1" dirty="0"/>
          </a:p>
          <a:p>
            <a:r>
              <a:rPr lang="en-GB" sz="3200" b="1" dirty="0"/>
              <a:t>Year 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Basic Engineering Courses + Mathematics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Fourth term (</a:t>
            </a:r>
            <a:r>
              <a:rPr lang="en-GB" sz="3200" dirty="0" err="1"/>
              <a:t>Practicals</a:t>
            </a:r>
            <a:r>
              <a:rPr lang="en-GB" sz="3200" dirty="0"/>
              <a:t>)</a:t>
            </a:r>
          </a:p>
          <a:p>
            <a:endParaRPr lang="en-GB" sz="3200" b="1" dirty="0"/>
          </a:p>
          <a:p>
            <a:r>
              <a:rPr lang="en-GB" sz="3200" b="1" dirty="0"/>
              <a:t>Year 4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Specialized Design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Industrial Attachment</a:t>
            </a:r>
          </a:p>
          <a:p>
            <a:endParaRPr lang="en-GB" sz="3200" b="1" dirty="0"/>
          </a:p>
          <a:p>
            <a:r>
              <a:rPr lang="en-GB" sz="3200" b="1" dirty="0"/>
              <a:t>Year 5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Specialized Design Courses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3200" dirty="0"/>
              <a:t>Management courses</a:t>
            </a:r>
          </a:p>
        </p:txBody>
      </p:sp>
    </p:spTree>
    <p:extLst>
      <p:ext uri="{BB962C8B-B14F-4D97-AF65-F5344CB8AC3E}">
        <p14:creationId xmlns:p14="http://schemas.microsoft.com/office/powerpoint/2010/main" xmlns="" val="3580081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xmlns="" id="{3DAD86CA-8235-409B-982B-5E7A033E239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9F234FBA-3501-47B4-AE0C-AA4AFBC8F6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1"/>
            <a:ext cx="12192000" cy="518714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xmlns="" id="{B5EF893B-0491-416E-9D33-BADE9600792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596464" y="551961"/>
            <a:ext cx="10999072" cy="539995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Understanding What Employers Look for in Engineers • Engineering Career  Services • Iowa State University">
            <a:extLst>
              <a:ext uri="{FF2B5EF4-FFF2-40B4-BE49-F238E27FC236}">
                <a16:creationId xmlns:a16="http://schemas.microsoft.com/office/drawing/2014/main" xmlns="" id="{017FDAE8-B38B-45B0-A781-651C63B1420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506" b="-1"/>
          <a:stretch/>
        </p:blipFill>
        <p:spPr bwMode="auto">
          <a:xfrm>
            <a:off x="838200" y="754148"/>
            <a:ext cx="10515600" cy="4995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xmlns="" id="{469F4FF8-F8B0-4630-BA1B-0D8B324CD5FF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 flipH="1">
            <a:off x="596464" y="6329769"/>
            <a:ext cx="11000232" cy="0"/>
          </a:xfrm>
          <a:prstGeom prst="line">
            <a:avLst/>
          </a:prstGeom>
          <a:ln w="1524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7871B31-2CC2-4AE7-9A50-97FDC01EAECB}"/>
              </a:ext>
            </a:extLst>
          </p:cNvPr>
          <p:cNvSpPr txBox="1"/>
          <p:nvPr/>
        </p:nvSpPr>
        <p:spPr>
          <a:xfrm>
            <a:off x="4927600" y="5872480"/>
            <a:ext cx="5161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(Iowa State University, College of Engineering)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xmlns="" val="23609177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B2FB350-B9D0-4B8A-B901-488F815E4B27}"/>
              </a:ext>
            </a:extLst>
          </p:cNvPr>
          <p:cNvSpPr txBox="1"/>
          <p:nvPr/>
        </p:nvSpPr>
        <p:spPr>
          <a:xfrm>
            <a:off x="795130" y="683018"/>
            <a:ext cx="11263853" cy="56323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800" b="1" dirty="0"/>
              <a:t>TYPES OF QUALIFICATIONS IN ENGINEERING</a:t>
            </a:r>
          </a:p>
          <a:p>
            <a:endParaRPr lang="en-GB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Bachelor of Science (B.Sc.) – Theory + Practical + Research +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Bachelor of Technology (B. Tech.) – Theory + More practical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Bachelor of Engineering (B. Eng.) -  Theory + More management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Bachelor of Philosophy (B. Phil.) -  Theory + Research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M.Sc., M.Eng., </a:t>
            </a:r>
            <a:r>
              <a:rPr lang="en-GB" sz="2800" dirty="0" err="1"/>
              <a:t>M.Phil</a:t>
            </a: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Ph.D., D.Sc.</a:t>
            </a:r>
          </a:p>
        </p:txBody>
      </p:sp>
    </p:spTree>
    <p:extLst>
      <p:ext uri="{BB962C8B-B14F-4D97-AF65-F5344CB8AC3E}">
        <p14:creationId xmlns:p14="http://schemas.microsoft.com/office/powerpoint/2010/main" xmlns="" val="1716139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763</TotalTime>
  <Words>243</Words>
  <Application>Microsoft Office PowerPoint</Application>
  <PresentationFormat>Custom</PresentationFormat>
  <Paragraphs>65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Duncan Mbuge</dc:creator>
  <cp:lastModifiedBy>user</cp:lastModifiedBy>
  <cp:revision>8</cp:revision>
  <dcterms:created xsi:type="dcterms:W3CDTF">2021-11-25T11:49:55Z</dcterms:created>
  <dcterms:modified xsi:type="dcterms:W3CDTF">2021-12-19T19:41:58Z</dcterms:modified>
</cp:coreProperties>
</file>