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2" r:id="rId3"/>
    <p:sldId id="263" r:id="rId4"/>
    <p:sldId id="264" r:id="rId5"/>
    <p:sldId id="265" r:id="rId6"/>
    <p:sldId id="279" r:id="rId7"/>
    <p:sldId id="270" r:id="rId8"/>
    <p:sldId id="266" r:id="rId9"/>
    <p:sldId id="267" r:id="rId10"/>
    <p:sldId id="271" r:id="rId11"/>
    <p:sldId id="274" r:id="rId12"/>
    <p:sldId id="272" r:id="rId13"/>
    <p:sldId id="269" r:id="rId14"/>
    <p:sldId id="261" r:id="rId15"/>
    <p:sldId id="273" r:id="rId16"/>
    <p:sldId id="275" r:id="rId17"/>
    <p:sldId id="276" r:id="rId18"/>
    <p:sldId id="277" r:id="rId19"/>
    <p:sldId id="281" r:id="rId20"/>
    <p:sldId id="25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980C9"/>
    <a:srgbClr val="767575"/>
    <a:srgbClr val="94939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00" autoAdjust="0"/>
    <p:restoredTop sz="80372" autoAdjust="0"/>
  </p:normalViewPr>
  <p:slideViewPr>
    <p:cSldViewPr snapToGrid="0">
      <p:cViewPr varScale="1">
        <p:scale>
          <a:sx n="58" d="100"/>
          <a:sy n="58" d="100"/>
        </p:scale>
        <p:origin x="-1152" y="-8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60F80D-2A4C-4C6B-B994-5A33FAFB38D8}" type="datetimeFigureOut">
              <a:rPr lang="en-US" smtClean="0"/>
              <a:pPr/>
              <a:t>12/1/2021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18B111-F3A6-434B-BC69-811B4D8A7221}" type="slidenum">
              <a:rPr lang="en-US" smtClean="0"/>
              <a:pPr/>
              <a:t>‹#›</a:t>
            </a:fld>
            <a:endParaRPr lang="en-US"/>
          </a:p>
        </p:txBody>
      </p:sp>
    </p:spTree>
    <p:extLst>
      <p:ext uri="{BB962C8B-B14F-4D97-AF65-F5344CB8AC3E}">
        <p14:creationId xmlns:p14="http://schemas.microsoft.com/office/powerpoint/2010/main" xmlns="" val="857135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18B111-F3A6-434B-BC69-811B4D8A7221}" type="slidenum">
              <a:rPr lang="en-US" smtClean="0"/>
              <a:pPr/>
              <a:t>2</a:t>
            </a:fld>
            <a:endParaRPr lang="en-US"/>
          </a:p>
        </p:txBody>
      </p:sp>
    </p:spTree>
    <p:extLst>
      <p:ext uri="{BB962C8B-B14F-4D97-AF65-F5344CB8AC3E}">
        <p14:creationId xmlns:p14="http://schemas.microsoft.com/office/powerpoint/2010/main" xmlns="" val="27502374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18B111-F3A6-434B-BC69-811B4D8A7221}" type="slidenum">
              <a:rPr lang="en-US" smtClean="0"/>
              <a:pPr/>
              <a:t>11</a:t>
            </a:fld>
            <a:endParaRPr lang="en-US"/>
          </a:p>
        </p:txBody>
      </p:sp>
    </p:spTree>
    <p:extLst>
      <p:ext uri="{BB962C8B-B14F-4D97-AF65-F5344CB8AC3E}">
        <p14:creationId xmlns:p14="http://schemas.microsoft.com/office/powerpoint/2010/main" xmlns="" val="3156640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18B111-F3A6-434B-BC69-811B4D8A7221}" type="slidenum">
              <a:rPr lang="en-US" smtClean="0"/>
              <a:pPr/>
              <a:t>12</a:t>
            </a:fld>
            <a:endParaRPr lang="en-US"/>
          </a:p>
        </p:txBody>
      </p:sp>
    </p:spTree>
    <p:extLst>
      <p:ext uri="{BB962C8B-B14F-4D97-AF65-F5344CB8AC3E}">
        <p14:creationId xmlns:p14="http://schemas.microsoft.com/office/powerpoint/2010/main" xmlns="" val="14315341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18B111-F3A6-434B-BC69-811B4D8A7221}" type="slidenum">
              <a:rPr lang="en-US" smtClean="0"/>
              <a:pPr/>
              <a:t>13</a:t>
            </a:fld>
            <a:endParaRPr lang="en-US"/>
          </a:p>
        </p:txBody>
      </p:sp>
    </p:spTree>
    <p:extLst>
      <p:ext uri="{BB962C8B-B14F-4D97-AF65-F5344CB8AC3E}">
        <p14:creationId xmlns:p14="http://schemas.microsoft.com/office/powerpoint/2010/main" xmlns="" val="914676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18B111-F3A6-434B-BC69-811B4D8A7221}" type="slidenum">
              <a:rPr lang="en-US" smtClean="0"/>
              <a:pPr/>
              <a:t>3</a:t>
            </a:fld>
            <a:endParaRPr lang="en-US"/>
          </a:p>
        </p:txBody>
      </p:sp>
    </p:spTree>
    <p:extLst>
      <p:ext uri="{BB962C8B-B14F-4D97-AF65-F5344CB8AC3E}">
        <p14:creationId xmlns:p14="http://schemas.microsoft.com/office/powerpoint/2010/main" xmlns="" val="2807705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18B111-F3A6-434B-BC69-811B4D8A7221}" type="slidenum">
              <a:rPr lang="en-US" smtClean="0"/>
              <a:pPr/>
              <a:t>4</a:t>
            </a:fld>
            <a:endParaRPr lang="en-US"/>
          </a:p>
        </p:txBody>
      </p:sp>
    </p:spTree>
    <p:extLst>
      <p:ext uri="{BB962C8B-B14F-4D97-AF65-F5344CB8AC3E}">
        <p14:creationId xmlns:p14="http://schemas.microsoft.com/office/powerpoint/2010/main" xmlns="" val="1728369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18B111-F3A6-434B-BC69-811B4D8A7221}" type="slidenum">
              <a:rPr lang="en-US" smtClean="0"/>
              <a:pPr/>
              <a:t>5</a:t>
            </a:fld>
            <a:endParaRPr lang="en-US"/>
          </a:p>
        </p:txBody>
      </p:sp>
    </p:spTree>
    <p:extLst>
      <p:ext uri="{BB962C8B-B14F-4D97-AF65-F5344CB8AC3E}">
        <p14:creationId xmlns:p14="http://schemas.microsoft.com/office/powerpoint/2010/main" xmlns="" val="1839243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18B111-F3A6-434B-BC69-811B4D8A7221}" type="slidenum">
              <a:rPr lang="en-US" smtClean="0"/>
              <a:pPr/>
              <a:t>6</a:t>
            </a:fld>
            <a:endParaRPr lang="en-US"/>
          </a:p>
        </p:txBody>
      </p:sp>
    </p:spTree>
    <p:extLst>
      <p:ext uri="{BB962C8B-B14F-4D97-AF65-F5344CB8AC3E}">
        <p14:creationId xmlns:p14="http://schemas.microsoft.com/office/powerpoint/2010/main" xmlns="" val="3306517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18B111-F3A6-434B-BC69-811B4D8A7221}" type="slidenum">
              <a:rPr lang="en-US" smtClean="0"/>
              <a:pPr/>
              <a:t>7</a:t>
            </a:fld>
            <a:endParaRPr lang="en-US"/>
          </a:p>
        </p:txBody>
      </p:sp>
    </p:spTree>
    <p:extLst>
      <p:ext uri="{BB962C8B-B14F-4D97-AF65-F5344CB8AC3E}">
        <p14:creationId xmlns:p14="http://schemas.microsoft.com/office/powerpoint/2010/main" xmlns="" val="2960417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18B111-F3A6-434B-BC69-811B4D8A7221}" type="slidenum">
              <a:rPr lang="en-US" smtClean="0"/>
              <a:pPr/>
              <a:t>8</a:t>
            </a:fld>
            <a:endParaRPr lang="en-US"/>
          </a:p>
        </p:txBody>
      </p:sp>
    </p:spTree>
    <p:extLst>
      <p:ext uri="{BB962C8B-B14F-4D97-AF65-F5344CB8AC3E}">
        <p14:creationId xmlns:p14="http://schemas.microsoft.com/office/powerpoint/2010/main" xmlns="" val="332831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lgn="just">
              <a:lnSpc>
                <a:spcPct val="107000"/>
              </a:lnSpc>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The highlights from the student reports show similarities on two aspects: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Arial" panose="020B0604020202020204" pitchFamily="34" charset="0"/>
              <a:buChar char="-"/>
            </a:pPr>
            <a:r>
              <a:rPr lang="en-CA" sz="1800" dirty="0">
                <a:solidFill>
                  <a:srgbClr val="000000"/>
                </a:solidFill>
                <a:effectLst/>
                <a:latin typeface="Calibri" panose="020F0502020204030204" pitchFamily="34" charset="0"/>
                <a:ea typeface="Times New Roman" panose="02020603050405020304" pitchFamily="18" charset="0"/>
              </a:rPr>
              <a:t>Increase of employable skills: All student reports highlight an increase in hands-on skills and understanding of practical/work environments. </a:t>
            </a:r>
            <a:endParaRPr lang="en-US"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pPr>
            <a:r>
              <a:rPr lang="en-CA" sz="1800" dirty="0">
                <a:solidFill>
                  <a:srgbClr val="000000"/>
                </a:solidFill>
                <a:effectLst/>
                <a:latin typeface="Calibri" panose="020F0502020204030204" pitchFamily="34" charset="0"/>
                <a:ea typeface="Times New Roman" panose="02020603050405020304" pitchFamily="18" charset="0"/>
              </a:rPr>
              <a:t>Increase of confidence: comparing the level of confidence in their own skills, from the point they began the SIS placement to the point they finalized their placement, the reports show that the students have gained significant confidence in their ability to secure employment after graduation. </a:t>
            </a:r>
            <a:endParaRPr lang="en-US" dirty="0"/>
          </a:p>
        </p:txBody>
      </p:sp>
      <p:sp>
        <p:nvSpPr>
          <p:cNvPr id="4" name="Slide Number Placeholder 3"/>
          <p:cNvSpPr>
            <a:spLocks noGrp="1"/>
          </p:cNvSpPr>
          <p:nvPr>
            <p:ph type="sldNum" sz="quarter" idx="5"/>
          </p:nvPr>
        </p:nvSpPr>
        <p:spPr/>
        <p:txBody>
          <a:bodyPr/>
          <a:lstStyle/>
          <a:p>
            <a:fld id="{A218B111-F3A6-434B-BC69-811B4D8A7221}" type="slidenum">
              <a:rPr lang="en-US" smtClean="0"/>
              <a:pPr/>
              <a:t>9</a:t>
            </a:fld>
            <a:endParaRPr lang="en-US"/>
          </a:p>
        </p:txBody>
      </p:sp>
    </p:spTree>
    <p:extLst>
      <p:ext uri="{BB962C8B-B14F-4D97-AF65-F5344CB8AC3E}">
        <p14:creationId xmlns:p14="http://schemas.microsoft.com/office/powerpoint/2010/main" xmlns="" val="309163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18B111-F3A6-434B-BC69-811B4D8A7221}" type="slidenum">
              <a:rPr lang="en-US" smtClean="0"/>
              <a:pPr/>
              <a:t>10</a:t>
            </a:fld>
            <a:endParaRPr lang="en-US"/>
          </a:p>
        </p:txBody>
      </p:sp>
    </p:spTree>
    <p:extLst>
      <p:ext uri="{BB962C8B-B14F-4D97-AF65-F5344CB8AC3E}">
        <p14:creationId xmlns:p14="http://schemas.microsoft.com/office/powerpoint/2010/main" xmlns="" val="3667952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C4161D7-F101-4372-83D2-FB93DA97F3F6}" type="datetimeFigureOut">
              <a:rPr lang="en-US" smtClean="0"/>
              <a:pPr/>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CCAE90-BE6F-4DE2-BD02-FB70E331AC85}" type="slidenum">
              <a:rPr lang="en-US" smtClean="0"/>
              <a:pPr/>
              <a:t>‹#›</a:t>
            </a:fld>
            <a:endParaRPr lang="en-US"/>
          </a:p>
        </p:txBody>
      </p:sp>
    </p:spTree>
    <p:extLst>
      <p:ext uri="{BB962C8B-B14F-4D97-AF65-F5344CB8AC3E}">
        <p14:creationId xmlns:p14="http://schemas.microsoft.com/office/powerpoint/2010/main" xmlns="" val="2961592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4161D7-F101-4372-83D2-FB93DA97F3F6}" type="datetimeFigureOut">
              <a:rPr lang="en-US" smtClean="0"/>
              <a:pPr/>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CCAE90-BE6F-4DE2-BD02-FB70E331AC85}" type="slidenum">
              <a:rPr lang="en-US" smtClean="0"/>
              <a:pPr/>
              <a:t>‹#›</a:t>
            </a:fld>
            <a:endParaRPr lang="en-US"/>
          </a:p>
        </p:txBody>
      </p:sp>
    </p:spTree>
    <p:extLst>
      <p:ext uri="{BB962C8B-B14F-4D97-AF65-F5344CB8AC3E}">
        <p14:creationId xmlns:p14="http://schemas.microsoft.com/office/powerpoint/2010/main" xmlns="" val="4078821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4161D7-F101-4372-83D2-FB93DA97F3F6}" type="datetimeFigureOut">
              <a:rPr lang="en-US" smtClean="0"/>
              <a:pPr/>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CCAE90-BE6F-4DE2-BD02-FB70E331AC85}" type="slidenum">
              <a:rPr lang="en-US" smtClean="0"/>
              <a:pPr/>
              <a:t>‹#›</a:t>
            </a:fld>
            <a:endParaRPr lang="en-US"/>
          </a:p>
        </p:txBody>
      </p:sp>
    </p:spTree>
    <p:extLst>
      <p:ext uri="{BB962C8B-B14F-4D97-AF65-F5344CB8AC3E}">
        <p14:creationId xmlns:p14="http://schemas.microsoft.com/office/powerpoint/2010/main" xmlns="" val="785060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4161D7-F101-4372-83D2-FB93DA97F3F6}" type="datetimeFigureOut">
              <a:rPr lang="en-US" smtClean="0"/>
              <a:pPr/>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CCAE90-BE6F-4DE2-BD02-FB70E331AC85}" type="slidenum">
              <a:rPr lang="en-US" smtClean="0"/>
              <a:pPr/>
              <a:t>‹#›</a:t>
            </a:fld>
            <a:endParaRPr lang="en-US"/>
          </a:p>
        </p:txBody>
      </p:sp>
    </p:spTree>
    <p:extLst>
      <p:ext uri="{BB962C8B-B14F-4D97-AF65-F5344CB8AC3E}">
        <p14:creationId xmlns:p14="http://schemas.microsoft.com/office/powerpoint/2010/main" xmlns="" val="421047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4161D7-F101-4372-83D2-FB93DA97F3F6}" type="datetimeFigureOut">
              <a:rPr lang="en-US" smtClean="0"/>
              <a:pPr/>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CCAE90-BE6F-4DE2-BD02-FB70E331AC85}" type="slidenum">
              <a:rPr lang="en-US" smtClean="0"/>
              <a:pPr/>
              <a:t>‹#›</a:t>
            </a:fld>
            <a:endParaRPr lang="en-US"/>
          </a:p>
        </p:txBody>
      </p:sp>
    </p:spTree>
    <p:extLst>
      <p:ext uri="{BB962C8B-B14F-4D97-AF65-F5344CB8AC3E}">
        <p14:creationId xmlns:p14="http://schemas.microsoft.com/office/powerpoint/2010/main" xmlns="" val="3641096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C4161D7-F101-4372-83D2-FB93DA97F3F6}" type="datetimeFigureOut">
              <a:rPr lang="en-US" smtClean="0"/>
              <a:pPr/>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CCAE90-BE6F-4DE2-BD02-FB70E331AC85}" type="slidenum">
              <a:rPr lang="en-US" smtClean="0"/>
              <a:pPr/>
              <a:t>‹#›</a:t>
            </a:fld>
            <a:endParaRPr lang="en-US"/>
          </a:p>
        </p:txBody>
      </p:sp>
    </p:spTree>
    <p:extLst>
      <p:ext uri="{BB962C8B-B14F-4D97-AF65-F5344CB8AC3E}">
        <p14:creationId xmlns:p14="http://schemas.microsoft.com/office/powerpoint/2010/main" xmlns="" val="404307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C4161D7-F101-4372-83D2-FB93DA97F3F6}" type="datetimeFigureOut">
              <a:rPr lang="en-US" smtClean="0"/>
              <a:pPr/>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CCAE90-BE6F-4DE2-BD02-FB70E331AC85}" type="slidenum">
              <a:rPr lang="en-US" smtClean="0"/>
              <a:pPr/>
              <a:t>‹#›</a:t>
            </a:fld>
            <a:endParaRPr lang="en-US"/>
          </a:p>
        </p:txBody>
      </p:sp>
    </p:spTree>
    <p:extLst>
      <p:ext uri="{BB962C8B-B14F-4D97-AF65-F5344CB8AC3E}">
        <p14:creationId xmlns:p14="http://schemas.microsoft.com/office/powerpoint/2010/main" xmlns="" val="1826056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C4161D7-F101-4372-83D2-FB93DA97F3F6}" type="datetimeFigureOut">
              <a:rPr lang="en-US" smtClean="0"/>
              <a:pPr/>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CCAE90-BE6F-4DE2-BD02-FB70E331AC85}" type="slidenum">
              <a:rPr lang="en-US" smtClean="0"/>
              <a:pPr/>
              <a:t>‹#›</a:t>
            </a:fld>
            <a:endParaRPr lang="en-US"/>
          </a:p>
        </p:txBody>
      </p:sp>
    </p:spTree>
    <p:extLst>
      <p:ext uri="{BB962C8B-B14F-4D97-AF65-F5344CB8AC3E}">
        <p14:creationId xmlns:p14="http://schemas.microsoft.com/office/powerpoint/2010/main" xmlns="" val="3427563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4161D7-F101-4372-83D2-FB93DA97F3F6}" type="datetimeFigureOut">
              <a:rPr lang="en-US" smtClean="0"/>
              <a:pPr/>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CCAE90-BE6F-4DE2-BD02-FB70E331AC85}" type="slidenum">
              <a:rPr lang="en-US" smtClean="0"/>
              <a:pPr/>
              <a:t>‹#›</a:t>
            </a:fld>
            <a:endParaRPr lang="en-US"/>
          </a:p>
        </p:txBody>
      </p:sp>
    </p:spTree>
    <p:extLst>
      <p:ext uri="{BB962C8B-B14F-4D97-AF65-F5344CB8AC3E}">
        <p14:creationId xmlns:p14="http://schemas.microsoft.com/office/powerpoint/2010/main" xmlns="" val="354213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4161D7-F101-4372-83D2-FB93DA97F3F6}" type="datetimeFigureOut">
              <a:rPr lang="en-US" smtClean="0"/>
              <a:pPr/>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CCAE90-BE6F-4DE2-BD02-FB70E331AC85}" type="slidenum">
              <a:rPr lang="en-US" smtClean="0"/>
              <a:pPr/>
              <a:t>‹#›</a:t>
            </a:fld>
            <a:endParaRPr lang="en-US"/>
          </a:p>
        </p:txBody>
      </p:sp>
    </p:spTree>
    <p:extLst>
      <p:ext uri="{BB962C8B-B14F-4D97-AF65-F5344CB8AC3E}">
        <p14:creationId xmlns:p14="http://schemas.microsoft.com/office/powerpoint/2010/main" xmlns="" val="874712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4161D7-F101-4372-83D2-FB93DA97F3F6}" type="datetimeFigureOut">
              <a:rPr lang="en-US" smtClean="0"/>
              <a:pPr/>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CCAE90-BE6F-4DE2-BD02-FB70E331AC85}" type="slidenum">
              <a:rPr lang="en-US" smtClean="0"/>
              <a:pPr/>
              <a:t>‹#›</a:t>
            </a:fld>
            <a:endParaRPr lang="en-US"/>
          </a:p>
        </p:txBody>
      </p:sp>
    </p:spTree>
    <p:extLst>
      <p:ext uri="{BB962C8B-B14F-4D97-AF65-F5344CB8AC3E}">
        <p14:creationId xmlns:p14="http://schemas.microsoft.com/office/powerpoint/2010/main" xmlns="" val="171442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161D7-F101-4372-83D2-FB93DA97F3F6}" type="datetimeFigureOut">
              <a:rPr lang="en-US" smtClean="0"/>
              <a:pPr/>
              <a:t>12/1/2021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CCAE90-BE6F-4DE2-BD02-FB70E331AC85}" type="slidenum">
              <a:rPr lang="en-US" smtClean="0"/>
              <a:pPr/>
              <a:t>‹#›</a:t>
            </a:fld>
            <a:endParaRPr lang="en-US"/>
          </a:p>
        </p:txBody>
      </p:sp>
    </p:spTree>
    <p:extLst>
      <p:ext uri="{BB962C8B-B14F-4D97-AF65-F5344CB8AC3E}">
        <p14:creationId xmlns:p14="http://schemas.microsoft.com/office/powerpoint/2010/main" xmlns="" val="2975746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sciencedirect.com/science/article/pii/S2468227619307616"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s://weefgedc2020.org/proceedings/"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654022" y="2391510"/>
            <a:ext cx="4614202" cy="1448972"/>
          </a:xfrm>
        </p:spPr>
        <p:txBody>
          <a:bodyPr>
            <a:noAutofit/>
          </a:bodyPr>
          <a:lstStyle/>
          <a:p>
            <a:pPr algn="l"/>
            <a:r>
              <a:rPr lang="en-US" sz="4000" dirty="0">
                <a:solidFill>
                  <a:srgbClr val="C980C9"/>
                </a:solidFill>
                <a:latin typeface="Helvetica CE 35 Thin" panose="02000303040000020004" pitchFamily="2" charset="0"/>
              </a:rPr>
              <a:t>STUDENT INDUSTRIAL SECONDMENTS IN EAST AFRICA:</a:t>
            </a:r>
            <a:endParaRPr lang="en-US" sz="4000" b="1" dirty="0">
              <a:solidFill>
                <a:srgbClr val="C980C9"/>
              </a:solidFill>
              <a:latin typeface="Helvetica CE" panose="020B0604020102020204" pitchFamily="34" charset="0"/>
            </a:endParaRPr>
          </a:p>
        </p:txBody>
      </p:sp>
      <p:sp>
        <p:nvSpPr>
          <p:cNvPr id="3" name="Subtitle 2"/>
          <p:cNvSpPr>
            <a:spLocks noGrp="1"/>
          </p:cNvSpPr>
          <p:nvPr>
            <p:ph type="subTitle" idx="1"/>
          </p:nvPr>
        </p:nvSpPr>
        <p:spPr>
          <a:xfrm>
            <a:off x="6654022" y="3714580"/>
            <a:ext cx="5130022" cy="1186604"/>
          </a:xfrm>
        </p:spPr>
        <p:txBody>
          <a:bodyPr>
            <a:normAutofit lnSpcReduction="10000"/>
          </a:bodyPr>
          <a:lstStyle/>
          <a:p>
            <a:pPr algn="l"/>
            <a:endParaRPr lang="en-US" sz="3600" b="1" spc="300" dirty="0">
              <a:solidFill>
                <a:srgbClr val="767575"/>
              </a:solidFill>
            </a:endParaRPr>
          </a:p>
          <a:p>
            <a:pPr algn="l"/>
            <a:r>
              <a:rPr lang="en-US" sz="3600" b="1" spc="300" dirty="0">
                <a:solidFill>
                  <a:srgbClr val="767575"/>
                </a:solidFill>
              </a:rPr>
              <a:t>Project reporting</a:t>
            </a:r>
          </a:p>
        </p:txBody>
      </p:sp>
      <p:sp>
        <p:nvSpPr>
          <p:cNvPr id="5" name="TextBox 4">
            <a:extLst>
              <a:ext uri="{FF2B5EF4-FFF2-40B4-BE49-F238E27FC236}">
                <a16:creationId xmlns:a16="http://schemas.microsoft.com/office/drawing/2014/main" xmlns="" id="{C06D13F1-573C-4C9F-945F-9B23BC6E6875}"/>
              </a:ext>
            </a:extLst>
          </p:cNvPr>
          <p:cNvSpPr txBox="1"/>
          <p:nvPr/>
        </p:nvSpPr>
        <p:spPr>
          <a:xfrm>
            <a:off x="118918" y="5237662"/>
            <a:ext cx="8068152" cy="646331"/>
          </a:xfrm>
          <a:prstGeom prst="rect">
            <a:avLst/>
          </a:prstGeom>
          <a:noFill/>
        </p:spPr>
        <p:txBody>
          <a:bodyPr wrap="square">
            <a:spAutoFit/>
          </a:bodyPr>
          <a:lstStyle/>
          <a:p>
            <a:pPr algn="l"/>
            <a:r>
              <a:rPr lang="en-US" sz="1800" dirty="0">
                <a:solidFill>
                  <a:srgbClr val="767575"/>
                </a:solidFill>
              </a:rPr>
              <a:t>G. Sheikheldin, M. Mutambala, B. Diyamett and B. Nyichomba.</a:t>
            </a:r>
          </a:p>
          <a:p>
            <a:pPr algn="l"/>
            <a:r>
              <a:rPr lang="en-US" sz="1800" dirty="0">
                <a:solidFill>
                  <a:srgbClr val="767575"/>
                </a:solidFill>
              </a:rPr>
              <a:t>Project conclusion workshop, 1-2 December 2021.</a:t>
            </a:r>
          </a:p>
        </p:txBody>
      </p:sp>
    </p:spTree>
    <p:extLst>
      <p:ext uri="{BB962C8B-B14F-4D97-AF65-F5344CB8AC3E}">
        <p14:creationId xmlns:p14="http://schemas.microsoft.com/office/powerpoint/2010/main" xmlns="" val="3808645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15929" y="703392"/>
            <a:ext cx="7690118" cy="858127"/>
          </a:xfrm>
        </p:spPr>
        <p:txBody>
          <a:bodyPr>
            <a:normAutofit/>
          </a:bodyPr>
          <a:lstStyle/>
          <a:p>
            <a:pPr algn="l"/>
            <a:r>
              <a:rPr lang="en-US" sz="4400" b="1" dirty="0">
                <a:solidFill>
                  <a:srgbClr val="C980C9"/>
                </a:solidFill>
                <a:latin typeface="Helvetica CE 35 Thin" panose="02000303040000020004" pitchFamily="2" charset="0"/>
              </a:rPr>
              <a:t>challenges</a:t>
            </a:r>
            <a:endParaRPr lang="en-US" sz="4400" b="1" dirty="0">
              <a:solidFill>
                <a:srgbClr val="C980C9"/>
              </a:solidFill>
              <a:latin typeface="Helvetica CE" panose="020B0604020102020204" pitchFamily="34" charset="0"/>
            </a:endParaRPr>
          </a:p>
        </p:txBody>
      </p:sp>
      <p:sp>
        <p:nvSpPr>
          <p:cNvPr id="6" name="TextBox 5">
            <a:extLst>
              <a:ext uri="{FF2B5EF4-FFF2-40B4-BE49-F238E27FC236}">
                <a16:creationId xmlns:a16="http://schemas.microsoft.com/office/drawing/2014/main" xmlns="" id="{451FCE59-407C-4B78-812A-069DC3483A68}"/>
              </a:ext>
            </a:extLst>
          </p:cNvPr>
          <p:cNvSpPr txBox="1"/>
          <p:nvPr/>
        </p:nvSpPr>
        <p:spPr>
          <a:xfrm>
            <a:off x="815928" y="1561519"/>
            <a:ext cx="8730408" cy="4154984"/>
          </a:xfrm>
          <a:prstGeom prst="rect">
            <a:avLst/>
          </a:prstGeom>
          <a:noFill/>
        </p:spPr>
        <p:txBody>
          <a:bodyPr wrap="square">
            <a:spAutoFit/>
          </a:bodyPr>
          <a:lstStyle/>
          <a:p>
            <a:pPr algn="just"/>
            <a:r>
              <a:rPr lang="en-US" sz="2400" dirty="0">
                <a:solidFill>
                  <a:srgbClr val="767575"/>
                </a:solidFill>
              </a:rPr>
              <a:t>In phase II of the project two main challenges were encountered:</a:t>
            </a:r>
          </a:p>
          <a:p>
            <a:pPr marL="342900" indent="-342900" algn="just">
              <a:buFont typeface="Arial" panose="020B0604020202020204" pitchFamily="34" charset="0"/>
              <a:buChar char="•"/>
            </a:pPr>
            <a:r>
              <a:rPr lang="en-US" sz="2400" dirty="0">
                <a:solidFill>
                  <a:srgbClr val="767575"/>
                </a:solidFill>
              </a:rPr>
              <a:t>Securing a second partner university for the pilot (SIS placements) and preparing agreements with universities to lead and supervise placements. </a:t>
            </a:r>
          </a:p>
          <a:p>
            <a:pPr marL="342900" indent="-342900" algn="just">
              <a:buFont typeface="Arial" panose="020B0604020202020204" pitchFamily="34" charset="0"/>
              <a:buChar char="•"/>
            </a:pPr>
            <a:r>
              <a:rPr lang="en-US" sz="2400" dirty="0">
                <a:solidFill>
                  <a:srgbClr val="767575"/>
                </a:solidFill>
              </a:rPr>
              <a:t>Delays in locating industries and finalizing SIS placement requirements (partially for Tanzania placements and mostly for Rwanda placements); and </a:t>
            </a:r>
          </a:p>
          <a:p>
            <a:pPr marL="342900" indent="-342900" algn="just">
              <a:buFont typeface="Arial" panose="020B0604020202020204" pitchFamily="34" charset="0"/>
              <a:buChar char="•"/>
            </a:pPr>
            <a:r>
              <a:rPr lang="en-US" sz="2400" dirty="0">
                <a:solidFill>
                  <a:srgbClr val="767575"/>
                </a:solidFill>
              </a:rPr>
              <a:t>National and international measures in response to the Covid19 pandemic, the pilot phase did not end within the year planned. </a:t>
            </a:r>
          </a:p>
          <a:p>
            <a:pPr marL="342900" indent="-342900" algn="just">
              <a:buFont typeface="Arial" panose="020B0604020202020204" pitchFamily="34" charset="0"/>
              <a:buChar char="•"/>
            </a:pPr>
            <a:r>
              <a:rPr lang="en-US" sz="2400" dirty="0">
                <a:solidFill>
                  <a:srgbClr val="767575"/>
                </a:solidFill>
              </a:rPr>
              <a:t>Sought additional funding to increase number of students. No success. </a:t>
            </a:r>
          </a:p>
        </p:txBody>
      </p:sp>
    </p:spTree>
    <p:extLst>
      <p:ext uri="{BB962C8B-B14F-4D97-AF65-F5344CB8AC3E}">
        <p14:creationId xmlns:p14="http://schemas.microsoft.com/office/powerpoint/2010/main" xmlns="" val="3685380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15928" y="703392"/>
            <a:ext cx="9370487" cy="858127"/>
          </a:xfrm>
        </p:spPr>
        <p:txBody>
          <a:bodyPr>
            <a:normAutofit fontScale="90000"/>
          </a:bodyPr>
          <a:lstStyle/>
          <a:p>
            <a:pPr algn="l"/>
            <a:r>
              <a:rPr lang="en-US" sz="4400" b="1" dirty="0">
                <a:solidFill>
                  <a:srgbClr val="C980C9"/>
                </a:solidFill>
                <a:latin typeface="Helvetica CE 35 Thin" panose="02000303040000020004" pitchFamily="2" charset="0"/>
              </a:rPr>
              <a:t>discussion: engineering ecosystems</a:t>
            </a:r>
            <a:endParaRPr lang="en-US" sz="4400" b="1" dirty="0">
              <a:solidFill>
                <a:srgbClr val="C980C9"/>
              </a:solidFill>
              <a:latin typeface="Helvetica CE" panose="020B0604020102020204" pitchFamily="34" charset="0"/>
            </a:endParaRPr>
          </a:p>
        </p:txBody>
      </p:sp>
      <p:sp>
        <p:nvSpPr>
          <p:cNvPr id="6" name="TextBox 5">
            <a:extLst>
              <a:ext uri="{FF2B5EF4-FFF2-40B4-BE49-F238E27FC236}">
                <a16:creationId xmlns:a16="http://schemas.microsoft.com/office/drawing/2014/main" xmlns="" id="{451FCE59-407C-4B78-812A-069DC3483A68}"/>
              </a:ext>
            </a:extLst>
          </p:cNvPr>
          <p:cNvSpPr txBox="1"/>
          <p:nvPr/>
        </p:nvSpPr>
        <p:spPr>
          <a:xfrm>
            <a:off x="815928" y="1561519"/>
            <a:ext cx="9199941" cy="4524315"/>
          </a:xfrm>
          <a:prstGeom prst="rect">
            <a:avLst/>
          </a:prstGeom>
          <a:noFill/>
        </p:spPr>
        <p:txBody>
          <a:bodyPr wrap="square">
            <a:spAutoFit/>
          </a:bodyPr>
          <a:lstStyle/>
          <a:p>
            <a:pPr algn="just"/>
            <a:r>
              <a:rPr lang="en-US" sz="2400" dirty="0">
                <a:solidFill>
                  <a:srgbClr val="767575"/>
                </a:solidFill>
              </a:rPr>
              <a:t>We took a systems thinking approach to our study, and it has generally proven to be quite useful in understanding the existing context and problematic areas. Engineering ecosystems are broad and interlinked,  but considerable observations show a systems’ phenomenon at work:</a:t>
            </a:r>
          </a:p>
          <a:p>
            <a:pPr marL="342900" indent="-342900" algn="just">
              <a:buFont typeface="Arial" panose="020B0604020202020204" pitchFamily="34" charset="0"/>
              <a:buChar char="•"/>
            </a:pPr>
            <a:r>
              <a:rPr lang="en-US" sz="2400" dirty="0">
                <a:solidFill>
                  <a:srgbClr val="767575"/>
                </a:solidFill>
              </a:rPr>
              <a:t>reinforcing feedback loops (e.g., less competent engineers graduate, less employed, less new students join engineering schools, less pressure to improve engineering curricula);</a:t>
            </a:r>
          </a:p>
          <a:p>
            <a:pPr marL="342900" indent="-342900" algn="just">
              <a:buFont typeface="Arial" panose="020B0604020202020204" pitchFamily="34" charset="0"/>
              <a:buChar char="•"/>
            </a:pPr>
            <a:r>
              <a:rPr lang="en-US" sz="2400" dirty="0">
                <a:solidFill>
                  <a:srgbClr val="767575"/>
                </a:solidFill>
              </a:rPr>
              <a:t>system delays (changes in curricula, or training of instructors in Problem-Based Learning, can only show outcome in years after implementation); and</a:t>
            </a:r>
          </a:p>
          <a:p>
            <a:pPr marL="342900" indent="-342900" algn="just">
              <a:buFont typeface="Arial" panose="020B0604020202020204" pitchFamily="34" charset="0"/>
              <a:buChar char="•"/>
            </a:pPr>
            <a:r>
              <a:rPr lang="en-US" sz="2400" dirty="0">
                <a:solidFill>
                  <a:srgbClr val="767575"/>
                </a:solidFill>
              </a:rPr>
              <a:t>possible leverage points (e.g., changes in structure and financing mechanisms of SIS programs). </a:t>
            </a:r>
          </a:p>
        </p:txBody>
      </p:sp>
    </p:spTree>
    <p:extLst>
      <p:ext uri="{BB962C8B-B14F-4D97-AF65-F5344CB8AC3E}">
        <p14:creationId xmlns:p14="http://schemas.microsoft.com/office/powerpoint/2010/main" xmlns="" val="2808996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15929" y="703392"/>
            <a:ext cx="7690118" cy="858127"/>
          </a:xfrm>
        </p:spPr>
        <p:txBody>
          <a:bodyPr>
            <a:normAutofit/>
          </a:bodyPr>
          <a:lstStyle/>
          <a:p>
            <a:pPr algn="l"/>
            <a:r>
              <a:rPr lang="en-US" sz="4400" b="1" dirty="0">
                <a:solidFill>
                  <a:srgbClr val="C980C9"/>
                </a:solidFill>
                <a:latin typeface="Helvetica CE 35 Thin" panose="02000303040000020004" pitchFamily="2" charset="0"/>
              </a:rPr>
              <a:t>discussion (cont.)</a:t>
            </a:r>
            <a:endParaRPr lang="en-US" sz="4400" b="1" dirty="0">
              <a:solidFill>
                <a:srgbClr val="C980C9"/>
              </a:solidFill>
              <a:latin typeface="Helvetica CE" panose="020B0604020102020204" pitchFamily="34" charset="0"/>
            </a:endParaRPr>
          </a:p>
        </p:txBody>
      </p:sp>
      <p:sp>
        <p:nvSpPr>
          <p:cNvPr id="6" name="TextBox 5">
            <a:extLst>
              <a:ext uri="{FF2B5EF4-FFF2-40B4-BE49-F238E27FC236}">
                <a16:creationId xmlns:a16="http://schemas.microsoft.com/office/drawing/2014/main" xmlns="" id="{451FCE59-407C-4B78-812A-069DC3483A68}"/>
              </a:ext>
            </a:extLst>
          </p:cNvPr>
          <p:cNvSpPr txBox="1"/>
          <p:nvPr/>
        </p:nvSpPr>
        <p:spPr>
          <a:xfrm>
            <a:off x="815928" y="1561519"/>
            <a:ext cx="10028856" cy="5184304"/>
          </a:xfrm>
          <a:prstGeom prst="rect">
            <a:avLst/>
          </a:prstGeom>
          <a:noFill/>
        </p:spPr>
        <p:txBody>
          <a:bodyPr wrap="square">
            <a:spAutoFit/>
          </a:bodyPr>
          <a:lstStyle/>
          <a:p>
            <a:pPr algn="just"/>
            <a:r>
              <a:rPr lang="en-US" sz="2400" dirty="0">
                <a:solidFill>
                  <a:srgbClr val="767575"/>
                </a:solidFill>
              </a:rPr>
              <a:t>Several feedback loops, such as: </a:t>
            </a:r>
          </a:p>
          <a:p>
            <a:pPr marL="342900" lvl="0" indent="-342900" algn="just" rtl="0">
              <a:lnSpc>
                <a:spcPct val="107000"/>
              </a:lnSpc>
              <a:buFont typeface="Wingdings" panose="05000000000000000000" pitchFamily="2" charset="2"/>
              <a:buChar char=""/>
            </a:pPr>
            <a:r>
              <a:rPr lang="en-CA" sz="2400" dirty="0">
                <a:solidFill>
                  <a:srgbClr val="767575"/>
                </a:solidFill>
                <a:effectLst/>
                <a:latin typeface="Calibri" panose="020F0502020204030204" pitchFamily="34" charset="0"/>
                <a:ea typeface="Calibri" panose="020F0502020204030204" pitchFamily="34" charset="0"/>
              </a:rPr>
              <a:t>shortage of local engineers </a:t>
            </a:r>
            <a:r>
              <a:rPr lang="en-CA" sz="2400" dirty="0">
                <a:solidFill>
                  <a:srgbClr val="767575"/>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r>
              <a:rPr lang="en-CA" sz="2400" dirty="0">
                <a:solidFill>
                  <a:srgbClr val="767575"/>
                </a:solidFill>
                <a:effectLst/>
                <a:latin typeface="Calibri" panose="020F0502020204030204" pitchFamily="34" charset="0"/>
                <a:ea typeface="Calibri" panose="020F0502020204030204" pitchFamily="34" charset="0"/>
              </a:rPr>
              <a:t> current graduates don’t find jobs </a:t>
            </a:r>
            <a:r>
              <a:rPr lang="en-CA" sz="2400" dirty="0">
                <a:solidFill>
                  <a:srgbClr val="767575"/>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r>
              <a:rPr lang="en-CA" sz="2400" dirty="0">
                <a:solidFill>
                  <a:srgbClr val="767575"/>
                </a:solidFill>
                <a:effectLst/>
                <a:latin typeface="Calibri" panose="020F0502020204030204" pitchFamily="34" charset="0"/>
                <a:ea typeface="Calibri" panose="020F0502020204030204" pitchFamily="34" charset="0"/>
              </a:rPr>
              <a:t> skills are not enhanced, and industries complain about competence </a:t>
            </a:r>
            <a:r>
              <a:rPr lang="en-CA" sz="2400" dirty="0">
                <a:solidFill>
                  <a:srgbClr val="767575"/>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r>
              <a:rPr lang="en-CA" sz="2400" dirty="0">
                <a:solidFill>
                  <a:srgbClr val="767575"/>
                </a:solidFill>
                <a:effectLst/>
                <a:latin typeface="Calibri" panose="020F0502020204030204" pitchFamily="34" charset="0"/>
                <a:ea typeface="Calibri" panose="020F0502020204030204" pitchFamily="34" charset="0"/>
              </a:rPr>
              <a:t> less students join engineering </a:t>
            </a:r>
            <a:r>
              <a:rPr lang="en-CA" sz="2400" dirty="0">
                <a:solidFill>
                  <a:srgbClr val="767575"/>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r>
              <a:rPr lang="en-CA" sz="2400" dirty="0">
                <a:solidFill>
                  <a:srgbClr val="767575"/>
                </a:solidFill>
                <a:effectLst/>
                <a:latin typeface="Calibri" panose="020F0502020204030204" pitchFamily="34" charset="0"/>
                <a:ea typeface="Calibri" panose="020F0502020204030204" pitchFamily="34" charset="0"/>
              </a:rPr>
              <a:t> shortage of local engineers (reinforcing feedback loop)</a:t>
            </a:r>
            <a:endParaRPr lang="en-US" sz="2800" dirty="0">
              <a:solidFill>
                <a:srgbClr val="767575"/>
              </a:solidFill>
              <a:effectLst/>
              <a:latin typeface="Times New Roman" panose="02020603050405020304" pitchFamily="18" charset="0"/>
              <a:ea typeface="Calibri" panose="020F0502020204030204" pitchFamily="34" charset="0"/>
            </a:endParaRPr>
          </a:p>
          <a:p>
            <a:pPr marL="342900" lvl="0" indent="-342900" algn="just">
              <a:lnSpc>
                <a:spcPct val="107000"/>
              </a:lnSpc>
              <a:buFont typeface="Wingdings" panose="05000000000000000000" pitchFamily="2" charset="2"/>
              <a:buChar char=""/>
            </a:pPr>
            <a:r>
              <a:rPr lang="en-US" sz="2400" dirty="0">
                <a:solidFill>
                  <a:srgbClr val="767575"/>
                </a:solidFill>
                <a:effectLst/>
                <a:latin typeface="Calibri" panose="020F0502020204030204" pitchFamily="34" charset="0"/>
                <a:ea typeface="Calibri" panose="020F0502020204030204" pitchFamily="34" charset="0"/>
                <a:cs typeface="Arial" panose="020B0604020202020204" pitchFamily="34" charset="0"/>
              </a:rPr>
              <a:t>industries complain about competence of local engineers </a:t>
            </a:r>
            <a:r>
              <a:rPr lang="en-US" sz="2400" dirty="0">
                <a:solidFill>
                  <a:srgbClr val="767575"/>
                </a:solidFill>
                <a:effectLst/>
                <a:latin typeface="Calibri" panose="020F0502020204030204" pitchFamily="34" charset="0"/>
                <a:ea typeface="Calibri" panose="020F0502020204030204" pitchFamily="34" charset="0"/>
                <a:cs typeface="Arial" panose="020B0604020202020204" pitchFamily="34" charset="0"/>
                <a:sym typeface="Wingdings" panose="05000000000000000000" pitchFamily="2" charset="2"/>
              </a:rPr>
              <a:t></a:t>
            </a:r>
            <a:r>
              <a:rPr lang="en-US" sz="2400" dirty="0">
                <a:solidFill>
                  <a:srgbClr val="767575"/>
                </a:solidFill>
                <a:effectLst/>
                <a:latin typeface="Calibri" panose="020F0502020204030204" pitchFamily="34" charset="0"/>
                <a:ea typeface="Calibri" panose="020F0502020204030204" pitchFamily="34" charset="0"/>
                <a:cs typeface="Arial" panose="020B0604020202020204" pitchFamily="34" charset="0"/>
              </a:rPr>
              <a:t> graduates expected to prove competence </a:t>
            </a:r>
            <a:r>
              <a:rPr lang="en-US" sz="2400" dirty="0">
                <a:solidFill>
                  <a:srgbClr val="767575"/>
                </a:solidFill>
                <a:effectLst/>
                <a:latin typeface="Calibri" panose="020F0502020204030204" pitchFamily="34" charset="0"/>
                <a:ea typeface="Calibri" panose="020F0502020204030204" pitchFamily="34" charset="0"/>
                <a:cs typeface="Arial" panose="020B0604020202020204" pitchFamily="34" charset="0"/>
                <a:sym typeface="Wingdings" panose="05000000000000000000" pitchFamily="2" charset="2"/>
              </a:rPr>
              <a:t></a:t>
            </a:r>
            <a:r>
              <a:rPr lang="en-US" sz="2400" dirty="0">
                <a:solidFill>
                  <a:srgbClr val="767575"/>
                </a:solidFill>
                <a:effectLst/>
                <a:latin typeface="Calibri" panose="020F0502020204030204" pitchFamily="34" charset="0"/>
                <a:ea typeface="Calibri" panose="020F0502020204030204" pitchFamily="34" charset="0"/>
                <a:cs typeface="Arial" panose="020B0604020202020204" pitchFamily="34" charset="0"/>
              </a:rPr>
              <a:t> requiring employment in order to build competence, but work often goes to expats </a:t>
            </a:r>
            <a:r>
              <a:rPr lang="en-US" sz="2400" dirty="0">
                <a:solidFill>
                  <a:srgbClr val="767575"/>
                </a:solidFill>
                <a:effectLst/>
                <a:latin typeface="Calibri" panose="020F0502020204030204" pitchFamily="34" charset="0"/>
                <a:ea typeface="Calibri" panose="020F0502020204030204" pitchFamily="34" charset="0"/>
                <a:cs typeface="Arial" panose="020B0604020202020204" pitchFamily="34" charset="0"/>
                <a:sym typeface="Wingdings" panose="05000000000000000000" pitchFamily="2" charset="2"/>
              </a:rPr>
              <a:t></a:t>
            </a:r>
            <a:r>
              <a:rPr lang="en-US" sz="2400" dirty="0">
                <a:solidFill>
                  <a:srgbClr val="767575"/>
                </a:solidFill>
                <a:effectLst/>
                <a:latin typeface="Calibri" panose="020F0502020204030204" pitchFamily="34" charset="0"/>
                <a:ea typeface="Calibri" panose="020F0502020204030204" pitchFamily="34" charset="0"/>
                <a:cs typeface="Arial" panose="020B0604020202020204" pitchFamily="34" charset="0"/>
              </a:rPr>
              <a:t> graduates unable to build competence </a:t>
            </a:r>
            <a:r>
              <a:rPr lang="en-US" sz="2400" dirty="0">
                <a:solidFill>
                  <a:srgbClr val="767575"/>
                </a:solidFill>
                <a:effectLst/>
                <a:latin typeface="Calibri" panose="020F0502020204030204" pitchFamily="34" charset="0"/>
                <a:ea typeface="Calibri" panose="020F0502020204030204" pitchFamily="34" charset="0"/>
                <a:cs typeface="Arial" panose="020B0604020202020204" pitchFamily="34" charset="0"/>
                <a:sym typeface="Wingdings" panose="05000000000000000000" pitchFamily="2" charset="2"/>
              </a:rPr>
              <a:t></a:t>
            </a:r>
            <a:r>
              <a:rPr lang="en-US" sz="2400" dirty="0">
                <a:solidFill>
                  <a:srgbClr val="767575"/>
                </a:solidFill>
                <a:effectLst/>
                <a:latin typeface="Calibri" panose="020F0502020204030204" pitchFamily="34" charset="0"/>
                <a:ea typeface="Calibri" panose="020F0502020204030204" pitchFamily="34" charset="0"/>
                <a:cs typeface="Arial" panose="020B0604020202020204" pitchFamily="34" charset="0"/>
              </a:rPr>
              <a:t> industries complain (balancing/negative feedback loop)</a:t>
            </a:r>
            <a:endParaRPr lang="en-US" sz="2800" dirty="0">
              <a:solidFill>
                <a:srgbClr val="767575"/>
              </a:solidFill>
              <a:effectLst/>
              <a:latin typeface="Times New Roman" panose="02020603050405020304" pitchFamily="18" charset="0"/>
              <a:ea typeface="Calibri" panose="020F0502020204030204" pitchFamily="34" charset="0"/>
            </a:endParaRPr>
          </a:p>
          <a:p>
            <a:pPr marL="342900" lvl="0" indent="-342900" algn="just">
              <a:lnSpc>
                <a:spcPct val="107000"/>
              </a:lnSpc>
              <a:spcAft>
                <a:spcPts val="800"/>
              </a:spcAft>
              <a:buFont typeface="Wingdings" panose="05000000000000000000" pitchFamily="2" charset="2"/>
              <a:buChar char=""/>
            </a:pPr>
            <a:r>
              <a:rPr lang="en-US" sz="2400" dirty="0">
                <a:solidFill>
                  <a:srgbClr val="767575"/>
                </a:solidFill>
                <a:effectLst/>
                <a:latin typeface="Calibri" panose="020F0502020204030204" pitchFamily="34" charset="0"/>
                <a:ea typeface="Calibri" panose="020F0502020204030204" pitchFamily="34" charset="0"/>
                <a:cs typeface="Arial" panose="020B0604020202020204" pitchFamily="34" charset="0"/>
              </a:rPr>
              <a:t>low technology localization in African countries leads to low local capacity to execute big engineering projects </a:t>
            </a:r>
            <a:r>
              <a:rPr lang="en-US" sz="2400" dirty="0">
                <a:solidFill>
                  <a:srgbClr val="767575"/>
                </a:solidFill>
                <a:effectLst/>
                <a:latin typeface="Calibri" panose="020F0502020204030204" pitchFamily="34" charset="0"/>
                <a:ea typeface="Calibri" panose="020F0502020204030204" pitchFamily="34" charset="0"/>
                <a:cs typeface="Arial" panose="020B0604020202020204" pitchFamily="34" charset="0"/>
                <a:sym typeface="Wingdings" panose="05000000000000000000" pitchFamily="2" charset="2"/>
              </a:rPr>
              <a:t></a:t>
            </a:r>
            <a:r>
              <a:rPr lang="en-US" sz="2400" dirty="0">
                <a:solidFill>
                  <a:srgbClr val="767575"/>
                </a:solidFill>
                <a:effectLst/>
                <a:latin typeface="Calibri" panose="020F0502020204030204" pitchFamily="34" charset="0"/>
                <a:ea typeface="Calibri" panose="020F0502020204030204" pitchFamily="34" charset="0"/>
                <a:cs typeface="Arial" panose="020B0604020202020204" pitchFamily="34" charset="0"/>
              </a:rPr>
              <a:t> big engineering projects are assigned to foreign industries </a:t>
            </a:r>
            <a:r>
              <a:rPr lang="en-US" sz="2400" dirty="0">
                <a:solidFill>
                  <a:srgbClr val="767575"/>
                </a:solidFill>
                <a:effectLst/>
                <a:latin typeface="Calibri" panose="020F0502020204030204" pitchFamily="34" charset="0"/>
                <a:ea typeface="Calibri" panose="020F0502020204030204" pitchFamily="34" charset="0"/>
                <a:cs typeface="Arial" panose="020B0604020202020204" pitchFamily="34" charset="0"/>
                <a:sym typeface="Wingdings" panose="05000000000000000000" pitchFamily="2" charset="2"/>
              </a:rPr>
              <a:t></a:t>
            </a:r>
            <a:r>
              <a:rPr lang="en-US" sz="2400" dirty="0">
                <a:solidFill>
                  <a:srgbClr val="767575"/>
                </a:solidFill>
                <a:effectLst/>
                <a:latin typeface="Calibri" panose="020F0502020204030204" pitchFamily="34" charset="0"/>
                <a:ea typeface="Calibri" panose="020F0502020204030204" pitchFamily="34" charset="0"/>
                <a:cs typeface="Arial" panose="020B0604020202020204" pitchFamily="34" charset="0"/>
              </a:rPr>
              <a:t> more foreign expats oversee engineering operations, while most local engineers given specific tasks </a:t>
            </a:r>
            <a:r>
              <a:rPr lang="en-US" sz="2400" dirty="0">
                <a:solidFill>
                  <a:srgbClr val="767575"/>
                </a:solidFill>
                <a:effectLst/>
                <a:latin typeface="Calibri" panose="020F0502020204030204" pitchFamily="34" charset="0"/>
                <a:ea typeface="Calibri" panose="020F0502020204030204" pitchFamily="34" charset="0"/>
                <a:cs typeface="Arial" panose="020B0604020202020204" pitchFamily="34" charset="0"/>
                <a:sym typeface="Wingdings" panose="05000000000000000000" pitchFamily="2" charset="2"/>
              </a:rPr>
              <a:t></a:t>
            </a:r>
            <a:r>
              <a:rPr lang="en-US" sz="2400" dirty="0">
                <a:solidFill>
                  <a:srgbClr val="767575"/>
                </a:solidFill>
                <a:effectLst/>
                <a:latin typeface="Calibri" panose="020F0502020204030204" pitchFamily="34" charset="0"/>
                <a:ea typeface="Calibri" panose="020F0502020204030204" pitchFamily="34" charset="0"/>
                <a:cs typeface="Arial" panose="020B0604020202020204" pitchFamily="34" charset="0"/>
              </a:rPr>
              <a:t> more big engineering projects implemented without technology localization (negative loop).</a:t>
            </a:r>
            <a:endParaRPr lang="en-US" sz="2800" dirty="0">
              <a:solidFill>
                <a:srgbClr val="767575"/>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xmlns="" val="1426823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2E4A1F08-64DF-4C8D-9FEE-E5F52D107FB2}"/>
              </a:ext>
            </a:extLst>
          </p:cNvPr>
          <p:cNvPicPr>
            <a:picLocks noChangeAspect="1"/>
          </p:cNvPicPr>
          <p:nvPr/>
        </p:nvPicPr>
        <p:blipFill rotWithShape="1">
          <a:blip r:embed="rId4">
            <a:extLst>
              <a:ext uri="{28A0092B-C50C-407E-A947-70E740481C1C}">
                <a14:useLocalDpi xmlns:a14="http://schemas.microsoft.com/office/drawing/2010/main" xmlns="" val="0"/>
              </a:ext>
            </a:extLst>
          </a:blip>
          <a:srcRect l="7023" r="4510"/>
          <a:stretch/>
        </p:blipFill>
        <p:spPr bwMode="auto">
          <a:xfrm>
            <a:off x="2969306" y="1217386"/>
            <a:ext cx="6650181" cy="5640614"/>
          </a:xfrm>
          <a:prstGeom prst="rect">
            <a:avLst/>
          </a:prstGeom>
          <a:noFill/>
          <a:ln>
            <a:noFill/>
          </a:ln>
        </p:spPr>
      </p:pic>
      <p:sp>
        <p:nvSpPr>
          <p:cNvPr id="2" name="Title 1"/>
          <p:cNvSpPr>
            <a:spLocks noGrp="1"/>
          </p:cNvSpPr>
          <p:nvPr>
            <p:ph type="ctrTitle"/>
          </p:nvPr>
        </p:nvSpPr>
        <p:spPr>
          <a:xfrm>
            <a:off x="815929" y="703392"/>
            <a:ext cx="8115420" cy="858127"/>
          </a:xfrm>
        </p:spPr>
        <p:txBody>
          <a:bodyPr>
            <a:normAutofit/>
          </a:bodyPr>
          <a:lstStyle/>
          <a:p>
            <a:pPr algn="l"/>
            <a:r>
              <a:rPr lang="en-US" sz="4400" b="1" dirty="0">
                <a:solidFill>
                  <a:srgbClr val="C980C9"/>
                </a:solidFill>
                <a:latin typeface="Helvetica CE 35 Thin" panose="02000303040000020004" pitchFamily="2" charset="0"/>
              </a:rPr>
              <a:t>discussion  (cont.)</a:t>
            </a:r>
            <a:endParaRPr lang="en-US" sz="4400" b="1" dirty="0">
              <a:solidFill>
                <a:srgbClr val="C980C9"/>
              </a:solidFill>
              <a:latin typeface="Helvetica CE" panose="020B0604020102020204" pitchFamily="34" charset="0"/>
            </a:endParaRPr>
          </a:p>
        </p:txBody>
      </p:sp>
      <p:sp>
        <p:nvSpPr>
          <p:cNvPr id="9" name="TextBox 8">
            <a:extLst>
              <a:ext uri="{FF2B5EF4-FFF2-40B4-BE49-F238E27FC236}">
                <a16:creationId xmlns:a16="http://schemas.microsoft.com/office/drawing/2014/main" xmlns="" id="{8A4C9F32-438B-458E-9396-D4A511DAF47B}"/>
              </a:ext>
            </a:extLst>
          </p:cNvPr>
          <p:cNvSpPr txBox="1"/>
          <p:nvPr/>
        </p:nvSpPr>
        <p:spPr>
          <a:xfrm>
            <a:off x="635508" y="2075513"/>
            <a:ext cx="2107692" cy="3970318"/>
          </a:xfrm>
          <a:prstGeom prst="rect">
            <a:avLst/>
          </a:prstGeom>
          <a:noFill/>
        </p:spPr>
        <p:txBody>
          <a:bodyPr wrap="square">
            <a:spAutoFit/>
          </a:bodyPr>
          <a:lstStyle/>
          <a:p>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Engineering ecosystem influencers/actors and employability of new engineers</a:t>
            </a:r>
          </a:p>
          <a:p>
            <a:endParaRPr lang="en-US" dirty="0">
              <a:solidFill>
                <a:srgbClr val="000000"/>
              </a:solidFill>
              <a:latin typeface="Calibri" panose="020F0502020204030204" pitchFamily="34" charset="0"/>
              <a:cs typeface="Arial" panose="020B0604020202020204" pitchFamily="34" charset="0"/>
            </a:endParaRPr>
          </a:p>
          <a:p>
            <a:r>
              <a:rPr lang="en-US" dirty="0"/>
              <a:t>Legend:</a:t>
            </a:r>
          </a:p>
          <a:p>
            <a:r>
              <a:rPr lang="en-US" dirty="0"/>
              <a:t>↗    from-to inputs</a:t>
            </a:r>
          </a:p>
          <a:p>
            <a:r>
              <a:rPr lang="en-US" dirty="0"/>
              <a:t>----   inter-influence (various relations)</a:t>
            </a:r>
          </a:p>
          <a:p>
            <a:r>
              <a:rPr lang="en-US" dirty="0"/>
              <a:t>↔  indirect influence (through policy or relation</a:t>
            </a:r>
          </a:p>
          <a:p>
            <a:endParaRPr lang="en-US" dirty="0"/>
          </a:p>
        </p:txBody>
      </p:sp>
    </p:spTree>
    <p:extLst>
      <p:ext uri="{BB962C8B-B14F-4D97-AF65-F5344CB8AC3E}">
        <p14:creationId xmlns:p14="http://schemas.microsoft.com/office/powerpoint/2010/main" xmlns="" val="4076914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15929" y="703392"/>
            <a:ext cx="6203849" cy="858127"/>
          </a:xfrm>
        </p:spPr>
        <p:txBody>
          <a:bodyPr>
            <a:normAutofit/>
          </a:bodyPr>
          <a:lstStyle/>
          <a:p>
            <a:pPr algn="l"/>
            <a:r>
              <a:rPr lang="en-US" sz="4400" b="1" dirty="0">
                <a:solidFill>
                  <a:srgbClr val="C980C9"/>
                </a:solidFill>
                <a:latin typeface="Helvetica CE 35 Thin" panose="02000303040000020004" pitchFamily="2" charset="0"/>
              </a:rPr>
              <a:t>general conclusions</a:t>
            </a:r>
            <a:endParaRPr lang="en-US" sz="4400" b="1" dirty="0">
              <a:solidFill>
                <a:srgbClr val="C980C9"/>
              </a:solidFill>
              <a:latin typeface="Helvetica CE" panose="020B0604020102020204" pitchFamily="34" charset="0"/>
            </a:endParaRPr>
          </a:p>
        </p:txBody>
      </p:sp>
      <p:sp>
        <p:nvSpPr>
          <p:cNvPr id="4" name="TextBox 3">
            <a:extLst>
              <a:ext uri="{FF2B5EF4-FFF2-40B4-BE49-F238E27FC236}">
                <a16:creationId xmlns:a16="http://schemas.microsoft.com/office/drawing/2014/main" xmlns="" id="{43C8E47B-472F-4028-BA83-B128C2B83CD8}"/>
              </a:ext>
            </a:extLst>
          </p:cNvPr>
          <p:cNvSpPr txBox="1"/>
          <p:nvPr/>
        </p:nvSpPr>
        <p:spPr>
          <a:xfrm>
            <a:off x="815928" y="1561518"/>
            <a:ext cx="9864264" cy="4893647"/>
          </a:xfrm>
          <a:prstGeom prst="rect">
            <a:avLst/>
          </a:prstGeom>
          <a:noFill/>
        </p:spPr>
        <p:txBody>
          <a:bodyPr wrap="square">
            <a:spAutoFit/>
          </a:bodyPr>
          <a:lstStyle/>
          <a:p>
            <a:pPr marL="342900" indent="-342900" algn="just">
              <a:buFont typeface="Arial" panose="020B0604020202020204" pitchFamily="34" charset="0"/>
              <a:buChar char="•"/>
            </a:pPr>
            <a:r>
              <a:rPr lang="en-US" sz="2400" dirty="0">
                <a:solidFill>
                  <a:srgbClr val="767575"/>
                </a:solidFill>
              </a:rPr>
              <a:t>The four East African countries of Tanzania, Rwanda, Uganda and Kenya share many similar characteristics and patterns, in history and current challenges and interlinkages, making them a good example of a regional ‘engineering ecosystem’ existing along national ecosystems. </a:t>
            </a:r>
          </a:p>
          <a:p>
            <a:pPr marL="342900" indent="-342900" algn="just">
              <a:buFont typeface="Arial" panose="020B0604020202020204" pitchFamily="34" charset="0"/>
              <a:buChar char="•"/>
            </a:pPr>
            <a:r>
              <a:rPr lang="en-US" sz="2400" dirty="0">
                <a:solidFill>
                  <a:srgbClr val="767575"/>
                </a:solidFill>
              </a:rPr>
              <a:t>The study’s findings support that long-term SIS placements help increase the employability of engineering students, according to industries, students and academic supervisors. Short-term SIS placements are relatively useful but pose challenges and inefficiencies as the number of students increases while the size of local industries and level of financing remain steady. </a:t>
            </a:r>
          </a:p>
          <a:p>
            <a:pPr marL="342900" indent="-342900" algn="just">
              <a:buFont typeface="Arial" panose="020B0604020202020204" pitchFamily="34" charset="0"/>
              <a:buChar char="•"/>
            </a:pPr>
            <a:r>
              <a:rPr lang="en-US" sz="2400" dirty="0">
                <a:solidFill>
                  <a:srgbClr val="767575"/>
                </a:solidFill>
              </a:rPr>
              <a:t>A system’s approach points towards a need for recognizing feedback loops and delays in the engineering ecosystems as they respond to a twofold problem: the relative shortage of engineers and limitations to employability. </a:t>
            </a:r>
          </a:p>
        </p:txBody>
      </p:sp>
    </p:spTree>
    <p:extLst>
      <p:ext uri="{BB962C8B-B14F-4D97-AF65-F5344CB8AC3E}">
        <p14:creationId xmlns:p14="http://schemas.microsoft.com/office/powerpoint/2010/main" xmlns="" val="1402345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15929" y="703392"/>
            <a:ext cx="9882551" cy="858127"/>
          </a:xfrm>
        </p:spPr>
        <p:txBody>
          <a:bodyPr>
            <a:normAutofit/>
          </a:bodyPr>
          <a:lstStyle/>
          <a:p>
            <a:pPr algn="l"/>
            <a:r>
              <a:rPr lang="en-US" sz="4400" b="1" dirty="0">
                <a:solidFill>
                  <a:srgbClr val="C980C9"/>
                </a:solidFill>
                <a:latin typeface="Helvetica CE 35 Thin" panose="02000303040000020004" pitchFamily="2" charset="0"/>
              </a:rPr>
              <a:t>project outputs</a:t>
            </a:r>
            <a:endParaRPr lang="en-US" sz="4400" b="1" dirty="0">
              <a:solidFill>
                <a:srgbClr val="C980C9"/>
              </a:solidFill>
              <a:latin typeface="Helvetica CE" panose="020B0604020102020204" pitchFamily="34" charset="0"/>
            </a:endParaRPr>
          </a:p>
        </p:txBody>
      </p:sp>
      <p:sp>
        <p:nvSpPr>
          <p:cNvPr id="4" name="TextBox 3">
            <a:extLst>
              <a:ext uri="{FF2B5EF4-FFF2-40B4-BE49-F238E27FC236}">
                <a16:creationId xmlns:a16="http://schemas.microsoft.com/office/drawing/2014/main" xmlns="" id="{43C8E47B-472F-4028-BA83-B128C2B83CD8}"/>
              </a:ext>
            </a:extLst>
          </p:cNvPr>
          <p:cNvSpPr txBox="1"/>
          <p:nvPr/>
        </p:nvSpPr>
        <p:spPr>
          <a:xfrm>
            <a:off x="815928" y="1561518"/>
            <a:ext cx="10050546" cy="5314660"/>
          </a:xfrm>
          <a:prstGeom prst="rect">
            <a:avLst/>
          </a:prstGeom>
          <a:noFill/>
        </p:spPr>
        <p:txBody>
          <a:bodyPr wrap="square">
            <a:spAutoFit/>
          </a:bodyPr>
          <a:lstStyle/>
          <a:p>
            <a:pPr marL="342900" lvl="0" indent="-342900" algn="just">
              <a:lnSpc>
                <a:spcPct val="107000"/>
              </a:lnSpc>
              <a:buFont typeface="+mj-lt"/>
              <a:buAutoNum type="alphaLcParenR"/>
            </a:pPr>
            <a:r>
              <a:rPr lang="en-CA" sz="2400" dirty="0">
                <a:solidFill>
                  <a:srgbClr val="767575"/>
                </a:solidFill>
                <a:effectLst/>
                <a:latin typeface="Calibri" panose="020F0502020204030204" pitchFamily="34" charset="0"/>
                <a:ea typeface="Calibri" panose="020F0502020204030204" pitchFamily="34" charset="0"/>
              </a:rPr>
              <a:t>Journal article (peer-reviewed): </a:t>
            </a:r>
            <a:r>
              <a:rPr lang="en-US" sz="2400" dirty="0">
                <a:solidFill>
                  <a:srgbClr val="767575"/>
                </a:solidFill>
                <a:effectLst/>
                <a:latin typeface="Calibri" panose="020F0502020204030204" pitchFamily="34" charset="0"/>
                <a:ea typeface="Calibri" panose="020F0502020204030204" pitchFamily="34" charset="0"/>
              </a:rPr>
              <a:t>Sheikheldin, Gussai and Nyichomba, Bavo. 2019. ‘Engineering education, development and growth in Africa.’ </a:t>
            </a:r>
            <a:r>
              <a:rPr lang="en-US" sz="2400" i="1" u="sng" dirty="0">
                <a:solidFill>
                  <a:srgbClr val="0563C1"/>
                </a:solidFill>
                <a:effectLst/>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xmlns="" val="tx"/>
                    </a:ext>
                  </a:extLst>
                </a:hlinkClick>
              </a:rPr>
              <a:t>Scientific African,</a:t>
            </a:r>
            <a:r>
              <a:rPr lang="en-US" sz="2400" u="sng" dirty="0">
                <a:solidFill>
                  <a:srgbClr val="767575"/>
                </a:solidFill>
                <a:effectLst/>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xmlns="" val="tx"/>
                    </a:ext>
                  </a:extLst>
                </a:hlinkClick>
              </a:rPr>
              <a:t> Vol. 6. e00200</a:t>
            </a:r>
            <a:endParaRPr lang="en-US" sz="2800" dirty="0">
              <a:solidFill>
                <a:srgbClr val="767575"/>
              </a:solidFill>
              <a:effectLst/>
              <a:latin typeface="Times New Roman" panose="02020603050405020304" pitchFamily="18" charset="0"/>
              <a:ea typeface="Calibri" panose="020F0502020204030204" pitchFamily="34" charset="0"/>
            </a:endParaRPr>
          </a:p>
          <a:p>
            <a:pPr marL="342900" lvl="0" indent="-342900" algn="just">
              <a:lnSpc>
                <a:spcPct val="107000"/>
              </a:lnSpc>
              <a:buFont typeface="+mj-lt"/>
              <a:buAutoNum type="alphaLcParenR"/>
            </a:pPr>
            <a:r>
              <a:rPr lang="en-CA" sz="2400" dirty="0">
                <a:solidFill>
                  <a:srgbClr val="767575"/>
                </a:solidFill>
                <a:effectLst/>
                <a:latin typeface="Calibri" panose="020F0502020204030204" pitchFamily="34" charset="0"/>
                <a:ea typeface="Calibri" panose="020F0502020204030204" pitchFamily="34" charset="0"/>
              </a:rPr>
              <a:t>Participation in </a:t>
            </a:r>
            <a:r>
              <a:rPr lang="en-CA" sz="2400" dirty="0" err="1">
                <a:solidFill>
                  <a:srgbClr val="767575"/>
                </a:solidFill>
                <a:effectLst/>
                <a:latin typeface="Calibri" panose="020F0502020204030204" pitchFamily="34" charset="0"/>
                <a:ea typeface="Calibri" panose="020F0502020204030204" pitchFamily="34" charset="0"/>
              </a:rPr>
              <a:t>AfricaLics</a:t>
            </a:r>
            <a:r>
              <a:rPr lang="en-CA" sz="2400" dirty="0">
                <a:solidFill>
                  <a:srgbClr val="767575"/>
                </a:solidFill>
                <a:effectLst/>
                <a:latin typeface="Calibri" panose="020F0502020204030204" pitchFamily="34" charset="0"/>
                <a:ea typeface="Calibri" panose="020F0502020204030204" pitchFamily="34" charset="0"/>
              </a:rPr>
              <a:t> special session: On the 4</a:t>
            </a:r>
            <a:r>
              <a:rPr lang="en-CA" sz="2400" baseline="30000" dirty="0">
                <a:solidFill>
                  <a:srgbClr val="767575"/>
                </a:solidFill>
                <a:effectLst/>
                <a:latin typeface="Calibri" panose="020F0502020204030204" pitchFamily="34" charset="0"/>
                <a:ea typeface="Calibri" panose="020F0502020204030204" pitchFamily="34" charset="0"/>
              </a:rPr>
              <a:t>th</a:t>
            </a:r>
            <a:r>
              <a:rPr lang="en-CA" sz="2400" dirty="0">
                <a:solidFill>
                  <a:srgbClr val="767575"/>
                </a:solidFill>
                <a:effectLst/>
                <a:latin typeface="Calibri" panose="020F0502020204030204" pitchFamily="34" charset="0"/>
                <a:ea typeface="Calibri" panose="020F0502020204030204" pitchFamily="34" charset="0"/>
              </a:rPr>
              <a:t>AfricaLics conference, held in Dar es Salaam, 22-24 October, a special session is organized to be on ‘engineering education, growth and innovation in Africa’. </a:t>
            </a:r>
            <a:endParaRPr lang="en-US" sz="2800" dirty="0">
              <a:solidFill>
                <a:srgbClr val="767575"/>
              </a:solidFill>
              <a:effectLst/>
              <a:latin typeface="Times New Roman" panose="02020603050405020304" pitchFamily="18" charset="0"/>
              <a:ea typeface="Calibri" panose="020F0502020204030204" pitchFamily="34" charset="0"/>
            </a:endParaRPr>
          </a:p>
          <a:p>
            <a:pPr marL="342900" lvl="0" indent="-342900" algn="just">
              <a:lnSpc>
                <a:spcPct val="107000"/>
              </a:lnSpc>
              <a:buFont typeface="+mj-lt"/>
              <a:buAutoNum type="alphaLcParenR"/>
            </a:pPr>
            <a:r>
              <a:rPr lang="en-CA" sz="2400" dirty="0">
                <a:solidFill>
                  <a:srgbClr val="767575"/>
                </a:solidFill>
                <a:effectLst/>
                <a:latin typeface="Calibri" panose="020F0502020204030204" pitchFamily="34" charset="0"/>
                <a:ea typeface="Calibri" panose="020F0502020204030204" pitchFamily="34" charset="0"/>
              </a:rPr>
              <a:t>Conference paper (peer-reviewed, published in conference proceedings): </a:t>
            </a:r>
            <a:r>
              <a:rPr lang="en-US" sz="2400" dirty="0">
                <a:solidFill>
                  <a:srgbClr val="767575"/>
                </a:solidFill>
                <a:effectLst/>
                <a:latin typeface="Calibri" panose="020F0502020204030204" pitchFamily="34" charset="0"/>
                <a:ea typeface="Calibri" panose="020F0502020204030204" pitchFamily="34" charset="0"/>
              </a:rPr>
              <a:t>2020. ‘Student Industrial Secondments in East Africa: Improving Employability in Engineering’ in </a:t>
            </a:r>
            <a:r>
              <a:rPr lang="en-US" sz="2400" i="1" u="sng" dirty="0">
                <a:solidFill>
                  <a:srgbClr val="767575"/>
                </a:solidFill>
                <a:effectLst/>
                <a:latin typeface="Calibri" panose="020F0502020204030204" pitchFamily="34" charset="0"/>
                <a:ea typeface="Calibri" panose="020F0502020204030204" pitchFamily="34" charset="0"/>
                <a:hlinkClick r:id="rId4">
                  <a:extLst>
                    <a:ext uri="{A12FA001-AC4F-418D-AE19-62706E023703}">
                      <ahyp:hlinkClr xmlns:ahyp="http://schemas.microsoft.com/office/drawing/2018/hyperlinkcolor" xmlns="" val="tx"/>
                    </a:ext>
                  </a:extLst>
                </a:hlinkClick>
              </a:rPr>
              <a:t>Disruptive Engineering Education Amidst Global Challenges: WEEF &amp; GEDC Virtual Conference Proceedings</a:t>
            </a:r>
            <a:r>
              <a:rPr lang="en-US" sz="2400" i="1" dirty="0">
                <a:solidFill>
                  <a:srgbClr val="767575"/>
                </a:solidFill>
                <a:effectLst/>
                <a:latin typeface="Calibri" panose="020F0502020204030204" pitchFamily="34" charset="0"/>
                <a:ea typeface="Calibri" panose="020F0502020204030204" pitchFamily="34" charset="0"/>
              </a:rPr>
              <a:t>,</a:t>
            </a:r>
            <a:r>
              <a:rPr lang="en-US" sz="2400" dirty="0">
                <a:solidFill>
                  <a:srgbClr val="767575"/>
                </a:solidFill>
                <a:effectLst/>
                <a:latin typeface="Calibri" panose="020F0502020204030204" pitchFamily="34" charset="0"/>
                <a:ea typeface="Calibri" panose="020F0502020204030204" pitchFamily="34" charset="0"/>
              </a:rPr>
              <a:t> 16-19 November, Danvers: IEEE.</a:t>
            </a:r>
            <a:endParaRPr lang="en-US" sz="2800" dirty="0">
              <a:solidFill>
                <a:srgbClr val="767575"/>
              </a:solidFill>
              <a:effectLst/>
              <a:latin typeface="Times New Roman" panose="02020603050405020304" pitchFamily="18" charset="0"/>
              <a:ea typeface="Calibri" panose="020F0502020204030204" pitchFamily="34" charset="0"/>
            </a:endParaRPr>
          </a:p>
          <a:p>
            <a:pPr marL="342900" lvl="0" indent="-342900" algn="just">
              <a:lnSpc>
                <a:spcPct val="107000"/>
              </a:lnSpc>
              <a:spcAft>
                <a:spcPts val="800"/>
              </a:spcAft>
              <a:buFont typeface="+mj-lt"/>
              <a:buAutoNum type="alphaLcParenR"/>
            </a:pPr>
            <a:r>
              <a:rPr lang="en-US" sz="2400" dirty="0">
                <a:solidFill>
                  <a:srgbClr val="767575"/>
                </a:solidFill>
                <a:effectLst/>
                <a:latin typeface="Calibri" panose="020F0502020204030204" pitchFamily="34" charset="0"/>
                <a:ea typeface="Calibri" panose="020F0502020204030204" pitchFamily="34" charset="0"/>
              </a:rPr>
              <a:t>Project Final Technical Report (in-progress).</a:t>
            </a:r>
          </a:p>
          <a:p>
            <a:pPr marL="342900" lvl="0" indent="-342900" algn="just">
              <a:lnSpc>
                <a:spcPct val="107000"/>
              </a:lnSpc>
              <a:spcAft>
                <a:spcPts val="800"/>
              </a:spcAft>
              <a:buFont typeface="+mj-lt"/>
              <a:buAutoNum type="alphaLcParenR"/>
            </a:pPr>
            <a:r>
              <a:rPr lang="en-US" sz="2400" dirty="0">
                <a:solidFill>
                  <a:srgbClr val="767575"/>
                </a:solidFill>
                <a:latin typeface="Calibri" panose="020F0502020204030204" pitchFamily="34" charset="0"/>
                <a:ea typeface="Calibri" panose="020F0502020204030204" pitchFamily="34" charset="0"/>
              </a:rPr>
              <a:t>dissemination workshop report, journal paper(s), policy brief(s).</a:t>
            </a:r>
            <a:endParaRPr lang="en-US" sz="2400" dirty="0">
              <a:solidFill>
                <a:srgbClr val="767575"/>
              </a:solidFill>
            </a:endParaRPr>
          </a:p>
        </p:txBody>
      </p:sp>
    </p:spTree>
    <p:extLst>
      <p:ext uri="{BB962C8B-B14F-4D97-AF65-F5344CB8AC3E}">
        <p14:creationId xmlns:p14="http://schemas.microsoft.com/office/powerpoint/2010/main" xmlns="" val="3176420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15929" y="703392"/>
            <a:ext cx="6203849" cy="858127"/>
          </a:xfrm>
        </p:spPr>
        <p:txBody>
          <a:bodyPr>
            <a:normAutofit/>
          </a:bodyPr>
          <a:lstStyle/>
          <a:p>
            <a:pPr algn="l"/>
            <a:r>
              <a:rPr lang="en-US" sz="4400" b="1" dirty="0">
                <a:solidFill>
                  <a:srgbClr val="C980C9"/>
                </a:solidFill>
                <a:latin typeface="Helvetica CE 35 Thin" panose="02000303040000020004" pitchFamily="2" charset="0"/>
              </a:rPr>
              <a:t>future possibilities</a:t>
            </a:r>
            <a:endParaRPr lang="en-US" sz="4400" b="1" dirty="0">
              <a:solidFill>
                <a:srgbClr val="C980C9"/>
              </a:solidFill>
              <a:latin typeface="Helvetica CE" panose="020B0604020102020204" pitchFamily="34" charset="0"/>
            </a:endParaRPr>
          </a:p>
        </p:txBody>
      </p:sp>
      <p:sp>
        <p:nvSpPr>
          <p:cNvPr id="4" name="TextBox 3">
            <a:extLst>
              <a:ext uri="{FF2B5EF4-FFF2-40B4-BE49-F238E27FC236}">
                <a16:creationId xmlns:a16="http://schemas.microsoft.com/office/drawing/2014/main" xmlns="" id="{43C8E47B-472F-4028-BA83-B128C2B83CD8}"/>
              </a:ext>
            </a:extLst>
          </p:cNvPr>
          <p:cNvSpPr txBox="1"/>
          <p:nvPr/>
        </p:nvSpPr>
        <p:spPr>
          <a:xfrm>
            <a:off x="815928" y="1561518"/>
            <a:ext cx="10050546" cy="4154984"/>
          </a:xfrm>
          <a:prstGeom prst="rect">
            <a:avLst/>
          </a:prstGeom>
          <a:noFill/>
        </p:spPr>
        <p:txBody>
          <a:bodyPr wrap="square">
            <a:spAutoFit/>
          </a:bodyPr>
          <a:lstStyle/>
          <a:p>
            <a:pPr marL="342900" indent="-342900" algn="just">
              <a:buFont typeface="Arial" panose="020B0604020202020204" pitchFamily="34" charset="0"/>
              <a:buChar char="•"/>
            </a:pPr>
            <a:r>
              <a:rPr lang="en-US" sz="2400" dirty="0">
                <a:solidFill>
                  <a:srgbClr val="767575"/>
                </a:solidFill>
              </a:rPr>
              <a:t>Further research on scaling is needed to strengthen evidence and understand the ecosystem more but requires buy-in from the triple helix (government-academia-industry) to increase the number of SIS placements, perhaps for a second larger project. </a:t>
            </a:r>
          </a:p>
          <a:p>
            <a:pPr marL="342900" indent="-342900" algn="just">
              <a:buFont typeface="Arial" panose="020B0604020202020204" pitchFamily="34" charset="0"/>
              <a:buChar char="•"/>
            </a:pPr>
            <a:r>
              <a:rPr lang="en-US" sz="2400" dirty="0">
                <a:solidFill>
                  <a:srgbClr val="767575"/>
                </a:solidFill>
              </a:rPr>
              <a:t>Partnering with regional and/or continental agencies to vocalize the issue and build more interest and ideas. </a:t>
            </a:r>
          </a:p>
          <a:p>
            <a:pPr marL="342900" indent="-342900" algn="just">
              <a:buFont typeface="Arial" panose="020B0604020202020204" pitchFamily="34" charset="0"/>
              <a:buChar char="•"/>
            </a:pPr>
            <a:r>
              <a:rPr lang="en-US" sz="2400" dirty="0">
                <a:solidFill>
                  <a:srgbClr val="767575"/>
                </a:solidFill>
              </a:rPr>
              <a:t>Funding is a challenge: possible pathways for a second project, and possible pathways for sustainable (continuous) funding/managing. </a:t>
            </a:r>
          </a:p>
          <a:p>
            <a:pPr marL="342900" indent="-342900" algn="just">
              <a:buFont typeface="Arial" panose="020B0604020202020204" pitchFamily="34" charset="0"/>
              <a:buChar char="•"/>
            </a:pPr>
            <a:r>
              <a:rPr lang="en-US" sz="2400" dirty="0">
                <a:solidFill>
                  <a:srgbClr val="767575"/>
                </a:solidFill>
              </a:rPr>
              <a:t>Regulations and logistics related to engineering students taking longer periods off coursework to pursue SIS placements. Can they be included in curricula (as in some universities) or officially accommodated?  </a:t>
            </a:r>
          </a:p>
        </p:txBody>
      </p:sp>
    </p:spTree>
    <p:extLst>
      <p:ext uri="{BB962C8B-B14F-4D97-AF65-F5344CB8AC3E}">
        <p14:creationId xmlns:p14="http://schemas.microsoft.com/office/powerpoint/2010/main" xmlns="" val="4241120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15929" y="703392"/>
            <a:ext cx="6203849" cy="858127"/>
          </a:xfrm>
        </p:spPr>
        <p:txBody>
          <a:bodyPr>
            <a:normAutofit/>
          </a:bodyPr>
          <a:lstStyle/>
          <a:p>
            <a:pPr algn="l"/>
            <a:r>
              <a:rPr lang="en-US" sz="4400" b="1" dirty="0">
                <a:solidFill>
                  <a:srgbClr val="C980C9"/>
                </a:solidFill>
                <a:latin typeface="Helvetica CE 35 Thin" panose="02000303040000020004" pitchFamily="2" charset="0"/>
              </a:rPr>
              <a:t>recommendations</a:t>
            </a:r>
            <a:endParaRPr lang="en-US" sz="4400" b="1" dirty="0">
              <a:solidFill>
                <a:srgbClr val="C980C9"/>
              </a:solidFill>
              <a:latin typeface="Helvetica CE" panose="020B0604020102020204" pitchFamily="34" charset="0"/>
            </a:endParaRPr>
          </a:p>
        </p:txBody>
      </p:sp>
      <p:sp>
        <p:nvSpPr>
          <p:cNvPr id="4" name="TextBox 3">
            <a:extLst>
              <a:ext uri="{FF2B5EF4-FFF2-40B4-BE49-F238E27FC236}">
                <a16:creationId xmlns:a16="http://schemas.microsoft.com/office/drawing/2014/main" xmlns="" id="{43C8E47B-472F-4028-BA83-B128C2B83CD8}"/>
              </a:ext>
            </a:extLst>
          </p:cNvPr>
          <p:cNvSpPr txBox="1"/>
          <p:nvPr/>
        </p:nvSpPr>
        <p:spPr>
          <a:xfrm>
            <a:off x="815928" y="1561518"/>
            <a:ext cx="9864264" cy="3785652"/>
          </a:xfrm>
          <a:prstGeom prst="rect">
            <a:avLst/>
          </a:prstGeom>
          <a:noFill/>
        </p:spPr>
        <p:txBody>
          <a:bodyPr wrap="square">
            <a:spAutoFit/>
          </a:bodyPr>
          <a:lstStyle/>
          <a:p>
            <a:pPr marL="342900" indent="-342900" algn="just">
              <a:buFont typeface="Arial" panose="020B0604020202020204" pitchFamily="34" charset="0"/>
              <a:buChar char="•"/>
            </a:pPr>
            <a:r>
              <a:rPr lang="en-US" sz="2400" dirty="0">
                <a:solidFill>
                  <a:srgbClr val="767575"/>
                </a:solidFill>
              </a:rPr>
              <a:t>Improve communication, collaboration and planning between government, academia and industries to address demand and supply of EPs. </a:t>
            </a:r>
          </a:p>
          <a:p>
            <a:pPr marL="342900" indent="-342900" algn="just">
              <a:buFont typeface="Arial" panose="020B0604020202020204" pitchFamily="34" charset="0"/>
              <a:buChar char="•"/>
            </a:pPr>
            <a:r>
              <a:rPr lang="en-US" sz="2400" dirty="0">
                <a:solidFill>
                  <a:srgbClr val="767575"/>
                </a:solidFill>
              </a:rPr>
              <a:t>Co-curricular activities have proven worldwide to improve graduates’ preparedness for employment after graduation. HEIs should seek to enhance and invest in co-curricular activities, including SIS programs. </a:t>
            </a:r>
          </a:p>
          <a:p>
            <a:pPr marL="342900" indent="-342900" algn="just">
              <a:buFont typeface="Arial" panose="020B0604020202020204" pitchFamily="34" charset="0"/>
              <a:buChar char="•"/>
            </a:pPr>
            <a:r>
              <a:rPr lang="en-US" sz="2400" dirty="0">
                <a:solidFill>
                  <a:srgbClr val="767575"/>
                </a:solidFill>
              </a:rPr>
              <a:t>Problem Based Learning (PBL) and Challenge Based Learning (CBL) in engineering curricula can be treated as necessary, not only an option. </a:t>
            </a:r>
          </a:p>
          <a:p>
            <a:pPr marL="342900" indent="-342900" algn="just">
              <a:buFont typeface="Arial" panose="020B0604020202020204" pitchFamily="34" charset="0"/>
              <a:buChar char="•"/>
            </a:pPr>
            <a:r>
              <a:rPr lang="en-US" sz="2400" dirty="0">
                <a:solidFill>
                  <a:srgbClr val="767575"/>
                </a:solidFill>
              </a:rPr>
              <a:t>Bring engineering to the forefront of the debates and policymaking for the STI Strategy for Africa (STISA) 2024 and for the SDGs.</a:t>
            </a:r>
          </a:p>
          <a:p>
            <a:pPr marL="342900" indent="-342900" algn="just">
              <a:buFont typeface="Arial" panose="020B0604020202020204" pitchFamily="34" charset="0"/>
              <a:buChar char="•"/>
            </a:pPr>
            <a:endParaRPr lang="en-US" sz="2400" dirty="0">
              <a:solidFill>
                <a:srgbClr val="767575"/>
              </a:solidFill>
            </a:endParaRPr>
          </a:p>
        </p:txBody>
      </p:sp>
    </p:spTree>
    <p:extLst>
      <p:ext uri="{BB962C8B-B14F-4D97-AF65-F5344CB8AC3E}">
        <p14:creationId xmlns:p14="http://schemas.microsoft.com/office/powerpoint/2010/main" xmlns="" val="2671202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xmlns="" id="{D038248A-211C-4EEC-8401-C761B929FB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xmlns="" id="{C30A849F-66D9-40C8-BEC8-35AFF8F456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5" name="Group 24">
            <a:extLst>
              <a:ext uri="{FF2B5EF4-FFF2-40B4-BE49-F238E27FC236}">
                <a16:creationId xmlns:a16="http://schemas.microsoft.com/office/drawing/2014/main" xmlns="" id="{04542298-A2B1-480F-A11C-A40EDD19B85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8289890" y="0"/>
            <a:ext cx="3902110" cy="2382977"/>
            <a:chOff x="6867015" y="-1"/>
            <a:chExt cx="5324985" cy="3251912"/>
          </a:xfrm>
          <a:solidFill>
            <a:schemeClr val="accent5">
              <a:alpha val="10000"/>
            </a:schemeClr>
          </a:solidFill>
        </p:grpSpPr>
        <p:sp>
          <p:nvSpPr>
            <p:cNvPr id="26" name="Freeform: Shape 25">
              <a:extLst>
                <a:ext uri="{FF2B5EF4-FFF2-40B4-BE49-F238E27FC236}">
                  <a16:creationId xmlns:a16="http://schemas.microsoft.com/office/drawing/2014/main" xmlns="" id="{74AEB45E-B965-46A0-8557-C646B5011B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xmlns="" id="{921A22C7-11AD-44B0-9BF7-6E3A458215D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xmlns="" id="{87049D82-B7F3-4192-8337-4BDB16955E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xmlns="" id="{24A7FAD9-577C-4D2E-A3B5-C6D0A39D47F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a:extLst>
              <a:ext uri="{FF2B5EF4-FFF2-40B4-BE49-F238E27FC236}">
                <a16:creationId xmlns:a16="http://schemas.microsoft.com/office/drawing/2014/main" xmlns="" id="{E3928327-5C1A-41E6-B695-F130BC57925A}"/>
              </a:ext>
            </a:extLst>
          </p:cNvPr>
          <p:cNvSpPr txBox="1"/>
          <p:nvPr/>
        </p:nvSpPr>
        <p:spPr>
          <a:xfrm>
            <a:off x="2351204" y="1368042"/>
            <a:ext cx="7489286" cy="4121915"/>
          </a:xfrm>
          <a:prstGeom prst="rect">
            <a:avLst/>
          </a:prstGeom>
        </p:spPr>
        <p:txBody>
          <a:bodyPr vert="horz" lIns="91440" tIns="45720" rIns="91440" bIns="45720" rtlCol="0">
            <a:noAutofit/>
          </a:bodyPr>
          <a:lstStyle/>
          <a:p>
            <a:pPr algn="just">
              <a:lnSpc>
                <a:spcPct val="90000"/>
              </a:lnSpc>
              <a:spcAft>
                <a:spcPts val="600"/>
              </a:spcAft>
            </a:pPr>
            <a:r>
              <a:rPr lang="en-US" sz="2800" b="1" i="0" dirty="0">
                <a:solidFill>
                  <a:schemeClr val="tx2"/>
                </a:solidFill>
                <a:effectLst/>
              </a:rPr>
              <a:t>“The development of a country is brought about by people, not by money. Money, and the wealth it represents, is the result and not the basis of development. The four prerequisites of development are different; they are: </a:t>
            </a:r>
          </a:p>
          <a:p>
            <a:pPr marL="571500" indent="-228600" algn="just">
              <a:lnSpc>
                <a:spcPct val="90000"/>
              </a:lnSpc>
              <a:spcAft>
                <a:spcPts val="600"/>
              </a:spcAft>
              <a:buFont typeface="Arial" panose="020B0604020202020204" pitchFamily="34" charset="0"/>
              <a:buChar char="•"/>
            </a:pPr>
            <a:r>
              <a:rPr lang="en-US" sz="2800" b="1" i="0" dirty="0">
                <a:solidFill>
                  <a:schemeClr val="tx2"/>
                </a:solidFill>
                <a:effectLst/>
              </a:rPr>
              <a:t>People; </a:t>
            </a:r>
          </a:p>
          <a:p>
            <a:pPr marL="571500" indent="-228600" algn="just">
              <a:lnSpc>
                <a:spcPct val="90000"/>
              </a:lnSpc>
              <a:spcAft>
                <a:spcPts val="600"/>
              </a:spcAft>
              <a:buFont typeface="Arial" panose="020B0604020202020204" pitchFamily="34" charset="0"/>
              <a:buChar char="•"/>
            </a:pPr>
            <a:r>
              <a:rPr lang="en-US" sz="2800" b="1" i="0" dirty="0">
                <a:solidFill>
                  <a:schemeClr val="tx2"/>
                </a:solidFill>
                <a:effectLst/>
              </a:rPr>
              <a:t>Land; </a:t>
            </a:r>
          </a:p>
          <a:p>
            <a:pPr marL="571500" indent="-228600" algn="just">
              <a:lnSpc>
                <a:spcPct val="90000"/>
              </a:lnSpc>
              <a:spcAft>
                <a:spcPts val="600"/>
              </a:spcAft>
              <a:buFont typeface="Arial" panose="020B0604020202020204" pitchFamily="34" charset="0"/>
              <a:buChar char="•"/>
            </a:pPr>
            <a:r>
              <a:rPr lang="en-US" sz="2800" b="1" i="0" dirty="0">
                <a:solidFill>
                  <a:schemeClr val="tx2"/>
                </a:solidFill>
                <a:effectLst/>
              </a:rPr>
              <a:t>Good Policies; </a:t>
            </a:r>
          </a:p>
          <a:p>
            <a:pPr marL="571500" indent="-228600" algn="just">
              <a:lnSpc>
                <a:spcPct val="90000"/>
              </a:lnSpc>
              <a:spcAft>
                <a:spcPts val="600"/>
              </a:spcAft>
              <a:buFont typeface="Arial" panose="020B0604020202020204" pitchFamily="34" charset="0"/>
              <a:buChar char="•"/>
            </a:pPr>
            <a:r>
              <a:rPr lang="en-US" sz="2800" b="1" i="0" dirty="0">
                <a:solidFill>
                  <a:schemeClr val="tx2"/>
                </a:solidFill>
                <a:effectLst/>
              </a:rPr>
              <a:t>Good Leadership.”</a:t>
            </a:r>
          </a:p>
          <a:p>
            <a:pPr marL="571500" indent="-228600" algn="just">
              <a:lnSpc>
                <a:spcPct val="90000"/>
              </a:lnSpc>
              <a:spcAft>
                <a:spcPts val="600"/>
              </a:spcAft>
              <a:buFont typeface="Arial" panose="020B0604020202020204" pitchFamily="34" charset="0"/>
              <a:buChar char="•"/>
            </a:pPr>
            <a:endParaRPr lang="en-US" sz="2800" b="1" dirty="0">
              <a:solidFill>
                <a:schemeClr val="tx2"/>
              </a:solidFill>
            </a:endParaRPr>
          </a:p>
          <a:p>
            <a:pPr algn="just">
              <a:lnSpc>
                <a:spcPct val="90000"/>
              </a:lnSpc>
              <a:spcAft>
                <a:spcPts val="600"/>
              </a:spcAft>
            </a:pPr>
            <a:r>
              <a:rPr lang="en-US" sz="2800" b="1" dirty="0">
                <a:solidFill>
                  <a:schemeClr val="tx2"/>
                </a:solidFill>
              </a:rPr>
              <a:t>-</a:t>
            </a:r>
            <a:r>
              <a:rPr lang="en-US" sz="2800" b="1" i="0" dirty="0">
                <a:solidFill>
                  <a:schemeClr val="tx2"/>
                </a:solidFill>
                <a:effectLst/>
              </a:rPr>
              <a:t>J. K. Nyerere, 1967, ‘The Arusha Declaration’</a:t>
            </a:r>
            <a:endParaRPr lang="en-US" sz="2800" b="1" dirty="0">
              <a:solidFill>
                <a:schemeClr val="tx2"/>
              </a:solidFill>
            </a:endParaRPr>
          </a:p>
        </p:txBody>
      </p:sp>
      <p:grpSp>
        <p:nvGrpSpPr>
          <p:cNvPr id="31" name="Group 30">
            <a:extLst>
              <a:ext uri="{FF2B5EF4-FFF2-40B4-BE49-F238E27FC236}">
                <a16:creationId xmlns:a16="http://schemas.microsoft.com/office/drawing/2014/main" xmlns="" id="{2A5C9C35-2375-49EB-B99C-17C87D42FE7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rot="10800000" flipH="1">
            <a:off x="0" y="4682671"/>
            <a:ext cx="2898948" cy="2175328"/>
            <a:chOff x="-305" y="-1"/>
            <a:chExt cx="3832880" cy="2876136"/>
          </a:xfrm>
        </p:grpSpPr>
        <p:sp>
          <p:nvSpPr>
            <p:cNvPr id="32" name="Freeform: Shape 31">
              <a:extLst>
                <a:ext uri="{FF2B5EF4-FFF2-40B4-BE49-F238E27FC236}">
                  <a16:creationId xmlns:a16="http://schemas.microsoft.com/office/drawing/2014/main" xmlns="" id="{7BE7B8C5-3FC9-47E9-B555-AFCB849A41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xmlns="" id="{615B6EFE-6DC2-4A72-AC12-BCCC3638A6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xmlns="" id="{AE8C1B65-6799-4DD1-B262-01901DA126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xmlns="" id="{03829674-8FAF-4E90-9FB7-C6CE17839B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xmlns="" val="3389813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No photo description available.">
            <a:extLst>
              <a:ext uri="{FF2B5EF4-FFF2-40B4-BE49-F238E27FC236}">
                <a16:creationId xmlns:a16="http://schemas.microsoft.com/office/drawing/2014/main" xmlns="" id="{35C23CA5-AA79-467D-B846-711CD61376E5}"/>
              </a:ext>
            </a:extLst>
          </p:cNvPr>
          <p:cNvPicPr>
            <a:picLocks noChangeAspect="1" noChangeArrowheads="1"/>
          </p:cNvPicPr>
          <p:nvPr/>
        </p:nvPicPr>
        <p:blipFill>
          <a:blip r:embed="rId2">
            <a:extLst>
              <a:ext uri="{28A0092B-C50C-407E-A947-70E740481C1C}">
                <a14:useLocalDpi xmlns:a14="http://schemas.microsoft.com/office/drawing/2010/main" xmlns="" val="0"/>
              </a:ext>
            </a:extLst>
          </a:blip>
          <a:stretch>
            <a:fillRect/>
          </a:stretch>
        </p:blipFill>
        <p:spPr bwMode="auto">
          <a:xfrm>
            <a:off x="2381955" y="643466"/>
            <a:ext cx="7428089" cy="557106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61554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15929" y="703392"/>
            <a:ext cx="6203849" cy="858127"/>
          </a:xfrm>
        </p:spPr>
        <p:txBody>
          <a:bodyPr>
            <a:normAutofit/>
          </a:bodyPr>
          <a:lstStyle/>
          <a:p>
            <a:pPr algn="l"/>
            <a:r>
              <a:rPr lang="en-US" sz="4400" b="1" dirty="0">
                <a:solidFill>
                  <a:srgbClr val="C980C9"/>
                </a:solidFill>
                <a:latin typeface="Helvetica CE 35 Thin" panose="02000303040000020004" pitchFamily="2" charset="0"/>
              </a:rPr>
              <a:t>Outline</a:t>
            </a:r>
            <a:endParaRPr lang="en-US" sz="4400" b="1" dirty="0">
              <a:solidFill>
                <a:srgbClr val="C980C9"/>
              </a:solidFill>
              <a:latin typeface="Helvetica CE" panose="020B0604020102020204" pitchFamily="34" charset="0"/>
            </a:endParaRPr>
          </a:p>
        </p:txBody>
      </p:sp>
      <p:sp>
        <p:nvSpPr>
          <p:cNvPr id="5" name="TextBox 4">
            <a:extLst>
              <a:ext uri="{FF2B5EF4-FFF2-40B4-BE49-F238E27FC236}">
                <a16:creationId xmlns:a16="http://schemas.microsoft.com/office/drawing/2014/main" xmlns="" id="{5A3B6189-AFD6-4B1D-B0D9-FEFEA540C5C1}"/>
              </a:ext>
            </a:extLst>
          </p:cNvPr>
          <p:cNvSpPr txBox="1"/>
          <p:nvPr/>
        </p:nvSpPr>
        <p:spPr>
          <a:xfrm>
            <a:off x="815929" y="1809902"/>
            <a:ext cx="3554904" cy="3330464"/>
          </a:xfrm>
          <a:prstGeom prst="rect">
            <a:avLst/>
          </a:prstGeom>
          <a:noFill/>
        </p:spPr>
        <p:txBody>
          <a:bodyPr wrap="square">
            <a:spAutoFit/>
          </a:bodyPr>
          <a:lstStyle/>
          <a:p>
            <a:pPr marL="342900" indent="-342900">
              <a:lnSpc>
                <a:spcPct val="150000"/>
              </a:lnSpc>
              <a:buFont typeface="Arial" panose="020B0604020202020204" pitchFamily="34" charset="0"/>
              <a:buChar char="•"/>
            </a:pPr>
            <a:r>
              <a:rPr lang="en-US" sz="3600" dirty="0">
                <a:solidFill>
                  <a:srgbClr val="C980C9"/>
                </a:solidFill>
                <a:effectLst/>
                <a:ea typeface="SimSun" panose="02010600030101010101" pitchFamily="2" charset="-122"/>
              </a:rPr>
              <a:t>introduction</a:t>
            </a:r>
          </a:p>
          <a:p>
            <a:pPr marL="342900" indent="-342900">
              <a:lnSpc>
                <a:spcPct val="150000"/>
              </a:lnSpc>
              <a:buFont typeface="Arial" panose="020B0604020202020204" pitchFamily="34" charset="0"/>
              <a:buChar char="•"/>
            </a:pPr>
            <a:r>
              <a:rPr lang="en-US" sz="3600" dirty="0">
                <a:solidFill>
                  <a:srgbClr val="C980C9"/>
                </a:solidFill>
                <a:ea typeface="SimSun" panose="02010600030101010101" pitchFamily="2" charset="-122"/>
              </a:rPr>
              <a:t>study design</a:t>
            </a:r>
          </a:p>
          <a:p>
            <a:pPr marL="342900" indent="-342900">
              <a:lnSpc>
                <a:spcPct val="150000"/>
              </a:lnSpc>
              <a:buFont typeface="Arial" panose="020B0604020202020204" pitchFamily="34" charset="0"/>
              <a:buChar char="•"/>
            </a:pPr>
            <a:r>
              <a:rPr lang="en-US" sz="3600" dirty="0">
                <a:solidFill>
                  <a:srgbClr val="C980C9"/>
                </a:solidFill>
                <a:ea typeface="SimSun" panose="02010600030101010101" pitchFamily="2" charset="-122"/>
              </a:rPr>
              <a:t>findings</a:t>
            </a:r>
          </a:p>
          <a:p>
            <a:pPr marL="342900" indent="-342900">
              <a:lnSpc>
                <a:spcPct val="150000"/>
              </a:lnSpc>
              <a:buFont typeface="Arial" panose="020B0604020202020204" pitchFamily="34" charset="0"/>
              <a:buChar char="•"/>
            </a:pPr>
            <a:r>
              <a:rPr lang="en-US" sz="3600" dirty="0">
                <a:solidFill>
                  <a:srgbClr val="C980C9"/>
                </a:solidFill>
                <a:ea typeface="SimSun" panose="02010600030101010101" pitchFamily="2" charset="-122"/>
              </a:rPr>
              <a:t>challenges</a:t>
            </a:r>
          </a:p>
        </p:txBody>
      </p:sp>
      <p:sp>
        <p:nvSpPr>
          <p:cNvPr id="6" name="TextBox 5">
            <a:extLst>
              <a:ext uri="{FF2B5EF4-FFF2-40B4-BE49-F238E27FC236}">
                <a16:creationId xmlns:a16="http://schemas.microsoft.com/office/drawing/2014/main" xmlns="" id="{1BD95D73-76E4-4A2F-9F7B-139EF3661E10}"/>
              </a:ext>
            </a:extLst>
          </p:cNvPr>
          <p:cNvSpPr txBox="1"/>
          <p:nvPr/>
        </p:nvSpPr>
        <p:spPr>
          <a:xfrm>
            <a:off x="4370833" y="1809902"/>
            <a:ext cx="7242047" cy="3330464"/>
          </a:xfrm>
          <a:prstGeom prst="rect">
            <a:avLst/>
          </a:prstGeom>
          <a:noFill/>
        </p:spPr>
        <p:txBody>
          <a:bodyPr wrap="square">
            <a:spAutoFit/>
          </a:bodyPr>
          <a:lstStyle/>
          <a:p>
            <a:pPr marL="342900" indent="-342900">
              <a:lnSpc>
                <a:spcPct val="150000"/>
              </a:lnSpc>
              <a:buFont typeface="Arial" panose="020B0604020202020204" pitchFamily="34" charset="0"/>
              <a:buChar char="•"/>
            </a:pPr>
            <a:r>
              <a:rPr lang="en-US" sz="3600" dirty="0">
                <a:solidFill>
                  <a:srgbClr val="C980C9"/>
                </a:solidFill>
                <a:ea typeface="SimSun" panose="02010600030101010101" pitchFamily="2" charset="-122"/>
              </a:rPr>
              <a:t>discussion: engineering ecosystems</a:t>
            </a:r>
          </a:p>
          <a:p>
            <a:pPr marL="342900" indent="-342900">
              <a:lnSpc>
                <a:spcPct val="150000"/>
              </a:lnSpc>
              <a:buFont typeface="Arial" panose="020B0604020202020204" pitchFamily="34" charset="0"/>
              <a:buChar char="•"/>
            </a:pPr>
            <a:r>
              <a:rPr lang="en-US" sz="3600" dirty="0">
                <a:solidFill>
                  <a:srgbClr val="C980C9"/>
                </a:solidFill>
                <a:ea typeface="SimSun" panose="02010600030101010101" pitchFamily="2" charset="-122"/>
              </a:rPr>
              <a:t>general conclusions</a:t>
            </a:r>
          </a:p>
          <a:p>
            <a:pPr marL="342900" indent="-342900">
              <a:lnSpc>
                <a:spcPct val="150000"/>
              </a:lnSpc>
              <a:buFont typeface="Arial" panose="020B0604020202020204" pitchFamily="34" charset="0"/>
              <a:buChar char="•"/>
            </a:pPr>
            <a:r>
              <a:rPr lang="en-US" sz="3600" dirty="0">
                <a:solidFill>
                  <a:srgbClr val="C980C9"/>
                </a:solidFill>
                <a:ea typeface="SimSun" panose="02010600030101010101" pitchFamily="2" charset="-122"/>
              </a:rPr>
              <a:t>future possibilities</a:t>
            </a:r>
          </a:p>
          <a:p>
            <a:pPr marL="342900" indent="-342900">
              <a:lnSpc>
                <a:spcPct val="150000"/>
              </a:lnSpc>
              <a:buFont typeface="Arial" panose="020B0604020202020204" pitchFamily="34" charset="0"/>
              <a:buChar char="•"/>
            </a:pPr>
            <a:r>
              <a:rPr lang="en-US" sz="3600" dirty="0">
                <a:solidFill>
                  <a:srgbClr val="C980C9"/>
                </a:solidFill>
                <a:ea typeface="SimSun" panose="02010600030101010101" pitchFamily="2" charset="-122"/>
              </a:rPr>
              <a:t>recommendations</a:t>
            </a:r>
            <a:endParaRPr lang="en-US" sz="3600" dirty="0">
              <a:solidFill>
                <a:srgbClr val="C980C9"/>
              </a:solidFill>
            </a:endParaRPr>
          </a:p>
        </p:txBody>
      </p:sp>
      <p:pic>
        <p:nvPicPr>
          <p:cNvPr id="1028" name="Picture 4">
            <a:extLst>
              <a:ext uri="{FF2B5EF4-FFF2-40B4-BE49-F238E27FC236}">
                <a16:creationId xmlns:a16="http://schemas.microsoft.com/office/drawing/2014/main" xmlns="" id="{5365DFB2-78C8-481A-8DCA-11B2B1B592EB}"/>
              </a:ext>
            </a:extLst>
          </p:cNvPr>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7403826" y="5140366"/>
            <a:ext cx="3228595" cy="161429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561109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41345" y="5134703"/>
            <a:ext cx="8314005" cy="618978"/>
          </a:xfrm>
        </p:spPr>
        <p:txBody>
          <a:bodyPr>
            <a:normAutofit/>
          </a:bodyPr>
          <a:lstStyle/>
          <a:p>
            <a:r>
              <a:rPr lang="en-US" sz="3300" dirty="0">
                <a:solidFill>
                  <a:schemeClr val="bg1"/>
                </a:solidFill>
                <a:latin typeface="Helvetica CE 35 Thin" panose="02000303040000020004" pitchFamily="2" charset="0"/>
              </a:rPr>
              <a:t>THANK YOU</a:t>
            </a:r>
            <a:r>
              <a:rPr lang="en-US" sz="3300" dirty="0">
                <a:solidFill>
                  <a:schemeClr val="bg1"/>
                </a:solidFill>
                <a:latin typeface="Helvetica CE" panose="020B0604020102020204" pitchFamily="34" charset="0"/>
              </a:rPr>
              <a:t> </a:t>
            </a:r>
            <a:r>
              <a:rPr lang="en-US" sz="3300" b="1" dirty="0">
                <a:solidFill>
                  <a:schemeClr val="bg1"/>
                </a:solidFill>
                <a:latin typeface="Helvetica CE" panose="020B0604020102020204" pitchFamily="34" charset="0"/>
              </a:rPr>
              <a:t>FOR LISTENING</a:t>
            </a:r>
          </a:p>
        </p:txBody>
      </p:sp>
    </p:spTree>
    <p:extLst>
      <p:ext uri="{BB962C8B-B14F-4D97-AF65-F5344CB8AC3E}">
        <p14:creationId xmlns:p14="http://schemas.microsoft.com/office/powerpoint/2010/main" xmlns="" val="1854088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15929" y="703392"/>
            <a:ext cx="6203849" cy="858127"/>
          </a:xfrm>
        </p:spPr>
        <p:txBody>
          <a:bodyPr>
            <a:normAutofit/>
          </a:bodyPr>
          <a:lstStyle/>
          <a:p>
            <a:pPr algn="l"/>
            <a:r>
              <a:rPr lang="en-US" sz="4400" b="1" dirty="0">
                <a:solidFill>
                  <a:srgbClr val="C980C9"/>
                </a:solidFill>
                <a:latin typeface="Helvetica CE 35 Thin" panose="02000303040000020004" pitchFamily="2" charset="0"/>
              </a:rPr>
              <a:t>introduction</a:t>
            </a:r>
            <a:endParaRPr lang="en-US" sz="4400" b="1" dirty="0">
              <a:solidFill>
                <a:srgbClr val="C980C9"/>
              </a:solidFill>
              <a:latin typeface="Helvetica CE" panose="020B0604020102020204" pitchFamily="34" charset="0"/>
            </a:endParaRPr>
          </a:p>
        </p:txBody>
      </p:sp>
      <p:sp>
        <p:nvSpPr>
          <p:cNvPr id="5" name="TextBox 4">
            <a:extLst>
              <a:ext uri="{FF2B5EF4-FFF2-40B4-BE49-F238E27FC236}">
                <a16:creationId xmlns:a16="http://schemas.microsoft.com/office/drawing/2014/main" xmlns="" id="{5A3B6189-AFD6-4B1D-B0D9-FEFEA540C5C1}"/>
              </a:ext>
            </a:extLst>
          </p:cNvPr>
          <p:cNvSpPr txBox="1"/>
          <p:nvPr/>
        </p:nvSpPr>
        <p:spPr>
          <a:xfrm>
            <a:off x="815928" y="1561518"/>
            <a:ext cx="9582713" cy="4893647"/>
          </a:xfrm>
          <a:prstGeom prst="rect">
            <a:avLst/>
          </a:prstGeom>
          <a:noFill/>
        </p:spPr>
        <p:txBody>
          <a:bodyPr wrap="square">
            <a:spAutoFit/>
          </a:bodyPr>
          <a:lstStyle/>
          <a:p>
            <a:pPr marL="342900" indent="-342900" algn="just">
              <a:buFont typeface="Arial" panose="020B0604020202020204" pitchFamily="34" charset="0"/>
              <a:buChar char="•"/>
            </a:pPr>
            <a:r>
              <a:rPr lang="en-US" sz="2400" dirty="0">
                <a:solidFill>
                  <a:srgbClr val="767575"/>
                </a:solidFill>
              </a:rPr>
              <a:t>Engineering fields play a crucial role in developing solutions to the world’s technical issues; they bring ideas into reality and particularly contribute to strengthening the capacity of the industrial sectors (SDG 9) which is critical for sustained economic growth (SDG 8) and other SDGs.</a:t>
            </a:r>
          </a:p>
          <a:p>
            <a:pPr marL="342900" indent="-342900" algn="just">
              <a:buFont typeface="Arial" panose="020B0604020202020204" pitchFamily="34" charset="0"/>
              <a:buChar char="•"/>
            </a:pPr>
            <a:r>
              <a:rPr lang="en-US" sz="2400" dirty="0">
                <a:solidFill>
                  <a:srgbClr val="767575"/>
                </a:solidFill>
              </a:rPr>
              <a:t>Historically, engineering education in East Africa (EA) began later than many other disciplines, such as the social sciences. The formation of the East African Community (EAC) in 1967 helped unify the education system across the countries in the region. Engineering students from Tanzania and Uganda used to study at the University of Nairobi, Kenya.</a:t>
            </a:r>
          </a:p>
          <a:p>
            <a:pPr marL="342900" indent="-342900" algn="just">
              <a:buFont typeface="Arial" panose="020B0604020202020204" pitchFamily="34" charset="0"/>
              <a:buChar char="•"/>
            </a:pPr>
            <a:r>
              <a:rPr lang="en-US" sz="2400" dirty="0">
                <a:solidFill>
                  <a:srgbClr val="767575"/>
                </a:solidFill>
              </a:rPr>
              <a:t>Structural adjustment programs, in the 1980s, affected the education sector in African countries in visible ways. Full state funding was abandoned; expansion in schooling staggered and then reversed in the economic decline of the 1990s. </a:t>
            </a:r>
          </a:p>
        </p:txBody>
      </p:sp>
    </p:spTree>
    <p:extLst>
      <p:ext uri="{BB962C8B-B14F-4D97-AF65-F5344CB8AC3E}">
        <p14:creationId xmlns:p14="http://schemas.microsoft.com/office/powerpoint/2010/main" xmlns="" val="110215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15929" y="703392"/>
            <a:ext cx="6203849" cy="858127"/>
          </a:xfrm>
        </p:spPr>
        <p:txBody>
          <a:bodyPr>
            <a:normAutofit/>
          </a:bodyPr>
          <a:lstStyle/>
          <a:p>
            <a:pPr algn="l"/>
            <a:r>
              <a:rPr lang="en-US" sz="4400" b="1" dirty="0">
                <a:solidFill>
                  <a:srgbClr val="C980C9"/>
                </a:solidFill>
                <a:latin typeface="Helvetica CE 35 Thin" panose="02000303040000020004" pitchFamily="2" charset="0"/>
              </a:rPr>
              <a:t>introduction (cont.)</a:t>
            </a:r>
            <a:endParaRPr lang="en-US" sz="4400" b="1" dirty="0">
              <a:solidFill>
                <a:srgbClr val="C980C9"/>
              </a:solidFill>
              <a:latin typeface="Helvetica CE" panose="020B0604020102020204" pitchFamily="34" charset="0"/>
            </a:endParaRPr>
          </a:p>
        </p:txBody>
      </p:sp>
      <p:sp>
        <p:nvSpPr>
          <p:cNvPr id="5" name="TextBox 4">
            <a:extLst>
              <a:ext uri="{FF2B5EF4-FFF2-40B4-BE49-F238E27FC236}">
                <a16:creationId xmlns:a16="http://schemas.microsoft.com/office/drawing/2014/main" xmlns="" id="{5A3B6189-AFD6-4B1D-B0D9-FEFEA540C5C1}"/>
              </a:ext>
            </a:extLst>
          </p:cNvPr>
          <p:cNvSpPr txBox="1"/>
          <p:nvPr/>
        </p:nvSpPr>
        <p:spPr>
          <a:xfrm>
            <a:off x="815928" y="1561518"/>
            <a:ext cx="9827688" cy="5262979"/>
          </a:xfrm>
          <a:prstGeom prst="rect">
            <a:avLst/>
          </a:prstGeom>
          <a:noFill/>
        </p:spPr>
        <p:txBody>
          <a:bodyPr wrap="square">
            <a:spAutoFit/>
          </a:bodyPr>
          <a:lstStyle/>
          <a:p>
            <a:pPr algn="just"/>
            <a:r>
              <a:rPr lang="en-US" sz="2400" b="1" dirty="0">
                <a:solidFill>
                  <a:srgbClr val="767575"/>
                </a:solidFill>
              </a:rPr>
              <a:t>Problem: </a:t>
            </a:r>
          </a:p>
          <a:p>
            <a:pPr marL="342900" indent="-342900" algn="just">
              <a:buFont typeface="Arial" panose="020B0604020202020204" pitchFamily="34" charset="0"/>
              <a:buChar char="•"/>
            </a:pPr>
            <a:r>
              <a:rPr lang="en-US" sz="2400" dirty="0">
                <a:solidFill>
                  <a:srgbClr val="767575"/>
                </a:solidFill>
              </a:rPr>
              <a:t>A global report by UNESCO, published 2010, emphasized that Africa was struggling with a serious shortage of engineering practitioners (EPs – engineers, technologists, technicians) compared to the needs of development. Later on, surveys from academia and industry indicated that both numbers and competencies of local practitioners in Africa require improvement.</a:t>
            </a:r>
          </a:p>
          <a:p>
            <a:pPr marL="342900" indent="-342900" algn="just">
              <a:buFont typeface="Arial" panose="020B0604020202020204" pitchFamily="34" charset="0"/>
              <a:buChar char="•"/>
            </a:pPr>
            <a:r>
              <a:rPr lang="en-US" sz="2400" dirty="0">
                <a:solidFill>
                  <a:srgbClr val="767575"/>
                </a:solidFill>
              </a:rPr>
              <a:t>Some studies suggest that in bridging theory and practice, co-curricular activities such as industrial training/attachment, internships with industries after graduation, etc., need to be integrated.</a:t>
            </a:r>
          </a:p>
          <a:p>
            <a:pPr marL="342900" indent="-342900" algn="just">
              <a:buFont typeface="Arial" panose="020B0604020202020204" pitchFamily="34" charset="0"/>
              <a:buChar char="•"/>
            </a:pPr>
            <a:r>
              <a:rPr lang="en-US" sz="2400" dirty="0">
                <a:solidFill>
                  <a:srgbClr val="767575"/>
                </a:solidFill>
              </a:rPr>
              <a:t>EA engineering and technology schools are not unfamiliar with SIS models and experiences, but general challenges and limitations appear to be dominant in the current SIS programs.</a:t>
            </a:r>
          </a:p>
          <a:p>
            <a:pPr marL="342900" indent="-342900" algn="just">
              <a:buFont typeface="Arial" panose="020B0604020202020204" pitchFamily="34" charset="0"/>
              <a:buChar char="•"/>
            </a:pPr>
            <a:endParaRPr lang="en-US" sz="2400" dirty="0">
              <a:solidFill>
                <a:srgbClr val="767575"/>
              </a:solidFill>
            </a:endParaRPr>
          </a:p>
        </p:txBody>
      </p:sp>
    </p:spTree>
    <p:extLst>
      <p:ext uri="{BB962C8B-B14F-4D97-AF65-F5344CB8AC3E}">
        <p14:creationId xmlns:p14="http://schemas.microsoft.com/office/powerpoint/2010/main" xmlns="" val="801229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15929" y="703392"/>
            <a:ext cx="6203849" cy="858127"/>
          </a:xfrm>
        </p:spPr>
        <p:txBody>
          <a:bodyPr>
            <a:normAutofit/>
          </a:bodyPr>
          <a:lstStyle/>
          <a:p>
            <a:pPr algn="l"/>
            <a:r>
              <a:rPr lang="en-US" sz="4400" b="1" dirty="0">
                <a:solidFill>
                  <a:srgbClr val="C980C9"/>
                </a:solidFill>
                <a:latin typeface="Helvetica CE 35 Thin" panose="02000303040000020004" pitchFamily="2" charset="0"/>
              </a:rPr>
              <a:t>study design</a:t>
            </a:r>
            <a:endParaRPr lang="en-US" sz="4400" b="1" dirty="0">
              <a:solidFill>
                <a:srgbClr val="C980C9"/>
              </a:solidFill>
              <a:latin typeface="Helvetica CE" panose="020B0604020102020204" pitchFamily="34" charset="0"/>
            </a:endParaRPr>
          </a:p>
        </p:txBody>
      </p:sp>
      <p:sp>
        <p:nvSpPr>
          <p:cNvPr id="5" name="TextBox 4">
            <a:extLst>
              <a:ext uri="{FF2B5EF4-FFF2-40B4-BE49-F238E27FC236}">
                <a16:creationId xmlns:a16="http://schemas.microsoft.com/office/drawing/2014/main" xmlns="" id="{5A3B6189-AFD6-4B1D-B0D9-FEFEA540C5C1}"/>
              </a:ext>
            </a:extLst>
          </p:cNvPr>
          <p:cNvSpPr txBox="1"/>
          <p:nvPr/>
        </p:nvSpPr>
        <p:spPr>
          <a:xfrm>
            <a:off x="815928" y="1561518"/>
            <a:ext cx="9582713" cy="4893647"/>
          </a:xfrm>
          <a:prstGeom prst="rect">
            <a:avLst/>
          </a:prstGeom>
          <a:noFill/>
        </p:spPr>
        <p:txBody>
          <a:bodyPr wrap="square">
            <a:spAutoFit/>
          </a:bodyPr>
          <a:lstStyle/>
          <a:p>
            <a:pPr marL="342900" indent="-342900" algn="just">
              <a:buFont typeface="Arial" panose="020B0604020202020204" pitchFamily="34" charset="0"/>
              <a:buChar char="•"/>
            </a:pPr>
            <a:r>
              <a:rPr lang="en-US" sz="2400" dirty="0">
                <a:solidFill>
                  <a:srgbClr val="767575"/>
                </a:solidFill>
              </a:rPr>
              <a:t>A study of best practices, to produce evidence-based and evidence-informed policy recommendations, in establishing and running robust engineering SIS programs coordinated between universities and industries – and perhaps with support from the public sector – to serve both the industries and students. (funded by IDRC Canada).</a:t>
            </a:r>
          </a:p>
          <a:p>
            <a:pPr marL="342900" indent="-342900" algn="just">
              <a:buFont typeface="Arial" panose="020B0604020202020204" pitchFamily="34" charset="0"/>
              <a:buChar char="•"/>
            </a:pPr>
            <a:r>
              <a:rPr lang="en-US" sz="2400" dirty="0">
                <a:solidFill>
                  <a:srgbClr val="767575"/>
                </a:solidFill>
              </a:rPr>
              <a:t>Qualitative approach - historical case study strategy - employing primary and secondary data through survey and literature review to synthesize effective experiences of SIS programs in EA and globally:</a:t>
            </a:r>
          </a:p>
          <a:p>
            <a:pPr marL="800100" lvl="1" indent="-342900" algn="just">
              <a:buFont typeface="Arial" panose="020B0604020202020204" pitchFamily="34" charset="0"/>
              <a:buChar char="•"/>
            </a:pPr>
            <a:r>
              <a:rPr lang="en-US" sz="2400" dirty="0">
                <a:solidFill>
                  <a:srgbClr val="767575"/>
                </a:solidFill>
              </a:rPr>
              <a:t>Phase I: surveying – mapping SIS experiences, surveying best practices, and selecting pilot partners. </a:t>
            </a:r>
          </a:p>
          <a:p>
            <a:pPr marL="800100" lvl="1" indent="-342900" algn="just">
              <a:buFont typeface="Arial" panose="020B0604020202020204" pitchFamily="34" charset="0"/>
              <a:buChar char="•"/>
            </a:pPr>
            <a:r>
              <a:rPr lang="en-US" sz="2400" dirty="0">
                <a:solidFill>
                  <a:srgbClr val="767575"/>
                </a:solidFill>
              </a:rPr>
              <a:t>Phase II: piloting – assigning engineering students, (1 year to graduation) SIS placements. University </a:t>
            </a:r>
            <a:r>
              <a:rPr lang="en-US" sz="2400" dirty="0" err="1">
                <a:solidFill>
                  <a:srgbClr val="767575"/>
                </a:solidFill>
              </a:rPr>
              <a:t>Paterners</a:t>
            </a:r>
            <a:r>
              <a:rPr lang="en-US" sz="2400" dirty="0">
                <a:solidFill>
                  <a:srgbClr val="767575"/>
                </a:solidFill>
              </a:rPr>
              <a:t>.</a:t>
            </a:r>
          </a:p>
          <a:p>
            <a:pPr marL="800100" lvl="1" indent="-342900" algn="just">
              <a:buFont typeface="Arial" panose="020B0604020202020204" pitchFamily="34" charset="0"/>
              <a:buChar char="•"/>
            </a:pPr>
            <a:r>
              <a:rPr lang="en-US" sz="2400" dirty="0">
                <a:solidFill>
                  <a:srgbClr val="767575"/>
                </a:solidFill>
              </a:rPr>
              <a:t>Phase III: synthesis and result dissemination. </a:t>
            </a:r>
          </a:p>
        </p:txBody>
      </p:sp>
    </p:spTree>
    <p:extLst>
      <p:ext uri="{BB962C8B-B14F-4D97-AF65-F5344CB8AC3E}">
        <p14:creationId xmlns:p14="http://schemas.microsoft.com/office/powerpoint/2010/main" xmlns="" val="4108485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15929" y="703392"/>
            <a:ext cx="6203849" cy="858127"/>
          </a:xfrm>
        </p:spPr>
        <p:txBody>
          <a:bodyPr>
            <a:normAutofit/>
          </a:bodyPr>
          <a:lstStyle/>
          <a:p>
            <a:pPr algn="l"/>
            <a:r>
              <a:rPr lang="en-US" sz="4400" b="1" dirty="0">
                <a:solidFill>
                  <a:srgbClr val="C980C9"/>
                </a:solidFill>
                <a:latin typeface="Helvetica CE 35 Thin" panose="02000303040000020004" pitchFamily="2" charset="0"/>
              </a:rPr>
              <a:t>study design</a:t>
            </a:r>
            <a:endParaRPr lang="en-US" sz="4400" b="1" dirty="0">
              <a:solidFill>
                <a:srgbClr val="C980C9"/>
              </a:solidFill>
              <a:latin typeface="Helvetica CE" panose="020B0604020102020204" pitchFamily="34" charset="0"/>
            </a:endParaRPr>
          </a:p>
        </p:txBody>
      </p:sp>
      <p:sp>
        <p:nvSpPr>
          <p:cNvPr id="5" name="TextBox 4">
            <a:extLst>
              <a:ext uri="{FF2B5EF4-FFF2-40B4-BE49-F238E27FC236}">
                <a16:creationId xmlns:a16="http://schemas.microsoft.com/office/drawing/2014/main" xmlns="" id="{5A3B6189-AFD6-4B1D-B0D9-FEFEA540C5C1}"/>
              </a:ext>
            </a:extLst>
          </p:cNvPr>
          <p:cNvSpPr txBox="1"/>
          <p:nvPr/>
        </p:nvSpPr>
        <p:spPr>
          <a:xfrm>
            <a:off x="815929" y="1561518"/>
            <a:ext cx="9132744" cy="4154984"/>
          </a:xfrm>
          <a:prstGeom prst="rect">
            <a:avLst/>
          </a:prstGeom>
          <a:noFill/>
        </p:spPr>
        <p:txBody>
          <a:bodyPr wrap="square">
            <a:spAutoFit/>
          </a:bodyPr>
          <a:lstStyle/>
          <a:p>
            <a:pPr algn="just"/>
            <a:r>
              <a:rPr lang="en-US" sz="2400" b="1" dirty="0">
                <a:solidFill>
                  <a:srgbClr val="767575"/>
                </a:solidFill>
              </a:rPr>
              <a:t>Main objectives:</a:t>
            </a:r>
          </a:p>
          <a:p>
            <a:pPr marL="342900" indent="-342900" algn="just">
              <a:buFont typeface="Arial" panose="020B0604020202020204" pitchFamily="34" charset="0"/>
              <a:buChar char="•"/>
            </a:pPr>
            <a:r>
              <a:rPr lang="en-US" sz="2400" dirty="0">
                <a:solidFill>
                  <a:srgbClr val="767575"/>
                </a:solidFill>
              </a:rPr>
              <a:t>to gain reliable knowledge and understanding of the potential of tertiary SIS programs in strengthening engineering ecosystems in East Africa; </a:t>
            </a:r>
          </a:p>
          <a:p>
            <a:pPr marL="342900" indent="-342900" algn="just">
              <a:buFont typeface="Arial" panose="020B0604020202020204" pitchFamily="34" charset="0"/>
              <a:buChar char="•"/>
            </a:pPr>
            <a:r>
              <a:rPr lang="en-US" sz="2400" dirty="0">
                <a:solidFill>
                  <a:srgbClr val="767575"/>
                </a:solidFill>
              </a:rPr>
              <a:t>to examine selected best practices in SIS pedagogical approaches, through initiating, monitoring and evaluating SIS placements;</a:t>
            </a:r>
          </a:p>
          <a:p>
            <a:pPr marL="342900" indent="-342900" algn="just">
              <a:buFont typeface="Arial" panose="020B0604020202020204" pitchFamily="34" charset="0"/>
              <a:buChar char="•"/>
            </a:pPr>
            <a:r>
              <a:rPr lang="en-US" sz="2400" dirty="0">
                <a:solidFill>
                  <a:srgbClr val="767575"/>
                </a:solidFill>
              </a:rPr>
              <a:t>to map existing and past experiences of SIS programs within tertiary education institutions in East Africa; and</a:t>
            </a:r>
          </a:p>
          <a:p>
            <a:pPr marL="342900" indent="-342900" algn="just">
              <a:buFont typeface="Arial" panose="020B0604020202020204" pitchFamily="34" charset="0"/>
              <a:buChar char="•"/>
            </a:pPr>
            <a:r>
              <a:rPr lang="en-US" sz="2400" dirty="0">
                <a:solidFill>
                  <a:srgbClr val="767575"/>
                </a:solidFill>
              </a:rPr>
              <a:t>to share the findings of this projects with concerned circles of training and policy responsible for STI enhancement in East Africa and sub-Saharan African overall.</a:t>
            </a:r>
          </a:p>
        </p:txBody>
      </p:sp>
    </p:spTree>
    <p:extLst>
      <p:ext uri="{BB962C8B-B14F-4D97-AF65-F5344CB8AC3E}">
        <p14:creationId xmlns:p14="http://schemas.microsoft.com/office/powerpoint/2010/main" xmlns="" val="2267496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B43D2292-6839-425E-8EEB-294A56BABA60}"/>
              </a:ext>
            </a:extLst>
          </p:cNvPr>
          <p:cNvPicPr>
            <a:picLocks noChangeAspect="1"/>
          </p:cNvPicPr>
          <p:nvPr/>
        </p:nvPicPr>
        <p:blipFill rotWithShape="1">
          <a:blip r:embed="rId4">
            <a:extLst>
              <a:ext uri="{28A0092B-C50C-407E-A947-70E740481C1C}">
                <a14:useLocalDpi xmlns:a14="http://schemas.microsoft.com/office/drawing/2010/main" xmlns="" val="0"/>
              </a:ext>
            </a:extLst>
          </a:blip>
          <a:srcRect l="1545" r="6222"/>
          <a:stretch/>
        </p:blipFill>
        <p:spPr bwMode="auto">
          <a:xfrm>
            <a:off x="284352" y="1561519"/>
            <a:ext cx="10188184" cy="5296481"/>
          </a:xfrm>
          <a:prstGeom prst="rect">
            <a:avLst/>
          </a:prstGeom>
          <a:noFill/>
          <a:ln>
            <a:noFill/>
          </a:ln>
        </p:spPr>
      </p:pic>
      <p:sp>
        <p:nvSpPr>
          <p:cNvPr id="2" name="Title 1"/>
          <p:cNvSpPr>
            <a:spLocks noGrp="1"/>
          </p:cNvSpPr>
          <p:nvPr>
            <p:ph type="ctrTitle"/>
          </p:nvPr>
        </p:nvSpPr>
        <p:spPr>
          <a:xfrm>
            <a:off x="815929" y="703392"/>
            <a:ext cx="9802911" cy="858127"/>
          </a:xfrm>
        </p:spPr>
        <p:txBody>
          <a:bodyPr>
            <a:normAutofit/>
          </a:bodyPr>
          <a:lstStyle/>
          <a:p>
            <a:pPr algn="l"/>
            <a:r>
              <a:rPr lang="en-US" sz="4400" b="1" dirty="0">
                <a:solidFill>
                  <a:srgbClr val="C980C9"/>
                </a:solidFill>
                <a:latin typeface="Helvetica CE 35 Thin" panose="02000303040000020004" pitchFamily="2" charset="0"/>
              </a:rPr>
              <a:t>study design (theory of change)</a:t>
            </a:r>
            <a:endParaRPr lang="en-US" sz="4400" b="1" dirty="0">
              <a:solidFill>
                <a:srgbClr val="C980C9"/>
              </a:solidFill>
              <a:latin typeface="Helvetica CE" panose="020B0604020102020204" pitchFamily="34" charset="0"/>
            </a:endParaRPr>
          </a:p>
        </p:txBody>
      </p:sp>
    </p:spTree>
    <p:extLst>
      <p:ext uri="{BB962C8B-B14F-4D97-AF65-F5344CB8AC3E}">
        <p14:creationId xmlns:p14="http://schemas.microsoft.com/office/powerpoint/2010/main" xmlns="" val="789473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15929" y="703392"/>
            <a:ext cx="6203849" cy="858127"/>
          </a:xfrm>
        </p:spPr>
        <p:txBody>
          <a:bodyPr>
            <a:normAutofit/>
          </a:bodyPr>
          <a:lstStyle/>
          <a:p>
            <a:pPr algn="l"/>
            <a:r>
              <a:rPr lang="en-US" sz="4400" b="1" dirty="0">
                <a:solidFill>
                  <a:srgbClr val="C980C9"/>
                </a:solidFill>
                <a:latin typeface="Helvetica CE 35 Thin" panose="02000303040000020004" pitchFamily="2" charset="0"/>
              </a:rPr>
              <a:t>findings: survey</a:t>
            </a:r>
            <a:endParaRPr lang="en-US" sz="4400" b="1" dirty="0">
              <a:solidFill>
                <a:srgbClr val="C980C9"/>
              </a:solidFill>
              <a:latin typeface="Helvetica CE" panose="020B0604020102020204" pitchFamily="34" charset="0"/>
            </a:endParaRPr>
          </a:p>
        </p:txBody>
      </p:sp>
      <p:sp>
        <p:nvSpPr>
          <p:cNvPr id="5" name="TextBox 4">
            <a:extLst>
              <a:ext uri="{FF2B5EF4-FFF2-40B4-BE49-F238E27FC236}">
                <a16:creationId xmlns:a16="http://schemas.microsoft.com/office/drawing/2014/main" xmlns="" id="{5A3B6189-AFD6-4B1D-B0D9-FEFEA540C5C1}"/>
              </a:ext>
            </a:extLst>
          </p:cNvPr>
          <p:cNvSpPr txBox="1"/>
          <p:nvPr/>
        </p:nvSpPr>
        <p:spPr>
          <a:xfrm>
            <a:off x="815928" y="1561518"/>
            <a:ext cx="9582713" cy="5262979"/>
          </a:xfrm>
          <a:prstGeom prst="rect">
            <a:avLst/>
          </a:prstGeom>
          <a:noFill/>
        </p:spPr>
        <p:txBody>
          <a:bodyPr wrap="square">
            <a:spAutoFit/>
          </a:bodyPr>
          <a:lstStyle/>
          <a:p>
            <a:pPr marL="342900" indent="-342900" algn="just">
              <a:buFont typeface="Arial" panose="020B0604020202020204" pitchFamily="34" charset="0"/>
              <a:buChar char="•"/>
            </a:pPr>
            <a:r>
              <a:rPr lang="en-US" sz="2400" dirty="0">
                <a:solidFill>
                  <a:srgbClr val="767575"/>
                </a:solidFill>
              </a:rPr>
              <a:t>Most  major East African universities (colleges of engineering) have had SIS programs for decades. They are also quite similar to each other nowadays: 4-8 weeks, each year (except senior year) in familiar industries. Industries are often mandated by government to participate.</a:t>
            </a:r>
          </a:p>
          <a:p>
            <a:pPr marL="342900" indent="-342900" algn="just">
              <a:buFont typeface="Arial" panose="020B0604020202020204" pitchFamily="34" charset="0"/>
              <a:buChar char="•"/>
            </a:pPr>
            <a:r>
              <a:rPr lang="en-US" sz="2400" dirty="0">
                <a:solidFill>
                  <a:srgbClr val="767575"/>
                </a:solidFill>
              </a:rPr>
              <a:t>Main challenges with existing SIS programs:</a:t>
            </a:r>
          </a:p>
          <a:p>
            <a:pPr marL="800100" lvl="1" indent="-342900" algn="just">
              <a:buFont typeface="Arial" panose="020B0604020202020204" pitchFamily="34" charset="0"/>
              <a:buChar char="•"/>
            </a:pPr>
            <a:r>
              <a:rPr lang="en-US" sz="2400" dirty="0">
                <a:solidFill>
                  <a:srgbClr val="767575"/>
                </a:solidFill>
              </a:rPr>
              <a:t>Number of industries is limited, and the number of engineering students is relatively larger, plus they are all required to do their SIS at the same time period. This results in congestion and the inability to give individual students sufficient tasks and attention. </a:t>
            </a:r>
          </a:p>
          <a:p>
            <a:pPr marL="800100" lvl="1" indent="-342900" algn="just">
              <a:buFont typeface="Arial" panose="020B0604020202020204" pitchFamily="34" charset="0"/>
              <a:buChar char="•"/>
            </a:pPr>
            <a:r>
              <a:rPr lang="en-US" sz="2400" dirty="0">
                <a:solidFill>
                  <a:srgbClr val="767575"/>
                </a:solidFill>
              </a:rPr>
              <a:t>SIS periods are not enough to ground students in work. This complaint is reported equally by students, faculty and industries. </a:t>
            </a:r>
          </a:p>
          <a:p>
            <a:pPr marL="800100" lvl="1" indent="-342900" algn="just">
              <a:buFont typeface="Arial" panose="020B0604020202020204" pitchFamily="34" charset="0"/>
              <a:buChar char="•"/>
            </a:pPr>
            <a:r>
              <a:rPr lang="en-US" sz="2400" dirty="0">
                <a:solidFill>
                  <a:srgbClr val="767575"/>
                </a:solidFill>
              </a:rPr>
              <a:t>There are no clear formats, frameworks and records, to monitor and measure outcomes from the existing SIS programs.</a:t>
            </a:r>
          </a:p>
          <a:p>
            <a:pPr marL="800100" lvl="1" indent="-342900" algn="just">
              <a:buFont typeface="Arial" panose="020B0604020202020204" pitchFamily="34" charset="0"/>
              <a:buChar char="•"/>
            </a:pPr>
            <a:endParaRPr lang="en-US" sz="2400" dirty="0">
              <a:solidFill>
                <a:srgbClr val="767575"/>
              </a:solidFill>
            </a:endParaRPr>
          </a:p>
        </p:txBody>
      </p:sp>
    </p:spTree>
    <p:extLst>
      <p:ext uri="{BB962C8B-B14F-4D97-AF65-F5344CB8AC3E}">
        <p14:creationId xmlns:p14="http://schemas.microsoft.com/office/powerpoint/2010/main" xmlns="" val="3894770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15929" y="703392"/>
            <a:ext cx="7690118" cy="858127"/>
          </a:xfrm>
        </p:spPr>
        <p:txBody>
          <a:bodyPr>
            <a:normAutofit/>
          </a:bodyPr>
          <a:lstStyle/>
          <a:p>
            <a:pPr algn="l"/>
            <a:r>
              <a:rPr lang="en-US" sz="4400" b="1" dirty="0">
                <a:solidFill>
                  <a:srgbClr val="C980C9"/>
                </a:solidFill>
                <a:latin typeface="Helvetica CE 35 Thin" panose="02000303040000020004" pitchFamily="2" charset="0"/>
              </a:rPr>
              <a:t>findings: pilot</a:t>
            </a:r>
            <a:endParaRPr lang="en-US" sz="4400" b="1" dirty="0">
              <a:solidFill>
                <a:srgbClr val="C980C9"/>
              </a:solidFill>
              <a:latin typeface="Helvetica CE" panose="020B0604020102020204" pitchFamily="34" charset="0"/>
            </a:endParaRPr>
          </a:p>
        </p:txBody>
      </p:sp>
      <p:sp>
        <p:nvSpPr>
          <p:cNvPr id="6" name="TextBox 5">
            <a:extLst>
              <a:ext uri="{FF2B5EF4-FFF2-40B4-BE49-F238E27FC236}">
                <a16:creationId xmlns:a16="http://schemas.microsoft.com/office/drawing/2014/main" xmlns="" id="{451FCE59-407C-4B78-812A-069DC3483A68}"/>
              </a:ext>
            </a:extLst>
          </p:cNvPr>
          <p:cNvSpPr txBox="1"/>
          <p:nvPr/>
        </p:nvSpPr>
        <p:spPr>
          <a:xfrm>
            <a:off x="815928" y="1561519"/>
            <a:ext cx="9655427" cy="4893647"/>
          </a:xfrm>
          <a:prstGeom prst="rect">
            <a:avLst/>
          </a:prstGeom>
          <a:noFill/>
        </p:spPr>
        <p:txBody>
          <a:bodyPr wrap="square">
            <a:spAutoFit/>
          </a:bodyPr>
          <a:lstStyle/>
          <a:p>
            <a:pPr algn="just"/>
            <a:r>
              <a:rPr lang="en-US" sz="2400" dirty="0">
                <a:solidFill>
                  <a:srgbClr val="767575"/>
                </a:solidFill>
              </a:rPr>
              <a:t>Junior undergraduate students from University of Dar es Salaam (College of Engineering and Technology) and University of Rwanda (College of Science and Technology). Each university had 2 students participating in the pilot, selected and funded to take a year of SIS with chosen partner industries/firms. Selection of students was finalized by the universities themselves based on agreements with STIPRO – drafted and signed between October and November 2019.</a:t>
            </a:r>
          </a:p>
          <a:p>
            <a:pPr marL="342900" indent="-342900" algn="just">
              <a:buFont typeface="Arial" panose="020B0604020202020204" pitchFamily="34" charset="0"/>
              <a:buChar char="•"/>
            </a:pPr>
            <a:r>
              <a:rPr lang="en-US" sz="2400" dirty="0">
                <a:solidFill>
                  <a:srgbClr val="767575"/>
                </a:solidFill>
              </a:rPr>
              <a:t>Was originally planned that about half of the students joining the pilot phase should be female. Eventually, 3 female engineering students and one male student. </a:t>
            </a:r>
          </a:p>
          <a:p>
            <a:pPr marL="342900" indent="-342900" algn="just">
              <a:buFont typeface="Arial" panose="020B0604020202020204" pitchFamily="34" charset="0"/>
              <a:buChar char="•"/>
            </a:pPr>
            <a:r>
              <a:rPr lang="en-US" sz="2400" dirty="0">
                <a:solidFill>
                  <a:srgbClr val="767575"/>
                </a:solidFill>
              </a:rPr>
              <a:t>All SIS pilot placements were completed, and student reports submitted (reviewed/approved by industry + academic supervisors).</a:t>
            </a:r>
          </a:p>
          <a:p>
            <a:pPr marL="342900" indent="-342900" algn="just">
              <a:buFont typeface="Arial" panose="020B0604020202020204" pitchFamily="34" charset="0"/>
              <a:buChar char="•"/>
            </a:pPr>
            <a:r>
              <a:rPr lang="en-US" sz="2400" dirty="0">
                <a:solidFill>
                  <a:srgbClr val="767575"/>
                </a:solidFill>
              </a:rPr>
              <a:t>Positive reporting. Back to Scheel. One student already offered position.</a:t>
            </a:r>
          </a:p>
        </p:txBody>
      </p:sp>
    </p:spTree>
    <p:extLst>
      <p:ext uri="{BB962C8B-B14F-4D97-AF65-F5344CB8AC3E}">
        <p14:creationId xmlns:p14="http://schemas.microsoft.com/office/powerpoint/2010/main" xmlns="" val="15340774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8573</TotalTime>
  <Words>1842</Words>
  <Application>Microsoft Office PowerPoint</Application>
  <PresentationFormat>Custom</PresentationFormat>
  <Paragraphs>113</Paragraphs>
  <Slides>20</Slides>
  <Notes>12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STUDENT INDUSTRIAL SECONDMENTS IN EAST AFRICA:</vt:lpstr>
      <vt:lpstr>Outline</vt:lpstr>
      <vt:lpstr>introduction</vt:lpstr>
      <vt:lpstr>introduction (cont.)</vt:lpstr>
      <vt:lpstr>study design</vt:lpstr>
      <vt:lpstr>study design</vt:lpstr>
      <vt:lpstr>study design (theory of change)</vt:lpstr>
      <vt:lpstr>findings: survey</vt:lpstr>
      <vt:lpstr>findings: pilot</vt:lpstr>
      <vt:lpstr>challenges</vt:lpstr>
      <vt:lpstr>discussion: engineering ecosystems</vt:lpstr>
      <vt:lpstr>discussion (cont.)</vt:lpstr>
      <vt:lpstr>discussion  (cont.)</vt:lpstr>
      <vt:lpstr>general conclusions</vt:lpstr>
      <vt:lpstr>project outputs</vt:lpstr>
      <vt:lpstr>future possibilities</vt:lpstr>
      <vt:lpstr>recommendations</vt:lpstr>
      <vt:lpstr>Slide 18</vt:lpstr>
      <vt:lpstr>Slide 19</vt:lpstr>
      <vt:lpstr>THANK YOU FOR LISTENING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INDUSTRIAL SECONDMENTS IN EAST AFRICA:</dc:title>
  <dc:creator>G. Sheikheldin</dc:creator>
  <cp:lastModifiedBy>user</cp:lastModifiedBy>
  <cp:revision>24</cp:revision>
  <dcterms:created xsi:type="dcterms:W3CDTF">2020-10-15T07:35:02Z</dcterms:created>
  <dcterms:modified xsi:type="dcterms:W3CDTF">2021-12-01T19:23:40Z</dcterms:modified>
</cp:coreProperties>
</file>