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notesMasterIdLst>
    <p:notesMasterId r:id="rId22"/>
  </p:notesMasterIdLst>
  <p:sldIdLst>
    <p:sldId id="256" r:id="rId2"/>
    <p:sldId id="257" r:id="rId3"/>
    <p:sldId id="258" r:id="rId4"/>
    <p:sldId id="310" r:id="rId5"/>
    <p:sldId id="311" r:id="rId6"/>
    <p:sldId id="293" r:id="rId7"/>
    <p:sldId id="303" r:id="rId8"/>
    <p:sldId id="304" r:id="rId9"/>
    <p:sldId id="305" r:id="rId10"/>
    <p:sldId id="306" r:id="rId11"/>
    <p:sldId id="307" r:id="rId12"/>
    <p:sldId id="309" r:id="rId13"/>
    <p:sldId id="312" r:id="rId14"/>
    <p:sldId id="313" r:id="rId15"/>
    <p:sldId id="314" r:id="rId16"/>
    <p:sldId id="315" r:id="rId17"/>
    <p:sldId id="316" r:id="rId18"/>
    <p:sldId id="317" r:id="rId19"/>
    <p:sldId id="318" r:id="rId20"/>
    <p:sldId id="290"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C3541B9E-A530-4D29-AB6D-15E53D791F1A}" type="datetimeFigureOut">
              <a:rPr lang="en-US"/>
              <a:pPr>
                <a:defRPr/>
              </a:pPr>
              <a:t>8/31/2021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1A51393-CDAE-4570-B21A-1B26C5ED8C4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4" name="Date Placeholder 29"/>
          <p:cNvSpPr>
            <a:spLocks noGrp="1"/>
          </p:cNvSpPr>
          <p:nvPr>
            <p:ph type="dt" sz="half" idx="10"/>
          </p:nvPr>
        </p:nvSpPr>
        <p:spPr/>
        <p:txBody>
          <a:bodyPr/>
          <a:lstStyle>
            <a:lvl1pPr>
              <a:defRPr/>
            </a:lvl1pPr>
          </a:lstStyle>
          <a:p>
            <a:pPr>
              <a:defRPr/>
            </a:pPr>
            <a:r>
              <a:rPr lang="en-US"/>
              <a:t>18th August, 2021</a:t>
            </a:r>
          </a:p>
        </p:txBody>
      </p:sp>
      <p:sp>
        <p:nvSpPr>
          <p:cNvPr id="5" name="Footer Placeholder 18"/>
          <p:cNvSpPr>
            <a:spLocks noGrp="1"/>
          </p:cNvSpPr>
          <p:nvPr>
            <p:ph type="ftr" sz="quarter" idx="11"/>
          </p:nvPr>
        </p:nvSpPr>
        <p:spPr/>
        <p:txBody>
          <a:bodyPr/>
          <a:lstStyle>
            <a:lvl1pPr>
              <a:defRPr/>
            </a:lvl1pPr>
          </a:lstStyle>
          <a:p>
            <a:pPr>
              <a:defRPr/>
            </a:pPr>
            <a:r>
              <a:rPr lang="en-US"/>
              <a:t>Villgro Boot camp training on AI4D, 2021</a:t>
            </a:r>
          </a:p>
        </p:txBody>
      </p:sp>
      <p:sp>
        <p:nvSpPr>
          <p:cNvPr id="6" name="Slide Number Placeholder 26"/>
          <p:cNvSpPr>
            <a:spLocks noGrp="1"/>
          </p:cNvSpPr>
          <p:nvPr>
            <p:ph type="sldNum" sz="quarter" idx="12"/>
          </p:nvPr>
        </p:nvSpPr>
        <p:spPr/>
        <p:txBody>
          <a:bodyPr/>
          <a:lstStyle>
            <a:lvl1pPr>
              <a:defRPr/>
            </a:lvl1pPr>
          </a:lstStyle>
          <a:p>
            <a:pPr>
              <a:defRPr/>
            </a:pPr>
            <a:fld id="{70E6ED1F-26B8-42E9-860D-EB4CD9545D75}"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r>
              <a:rPr lang="en-US"/>
              <a:t>18th August, 2021</a:t>
            </a:r>
          </a:p>
        </p:txBody>
      </p:sp>
      <p:sp>
        <p:nvSpPr>
          <p:cNvPr id="5" name="Footer Placeholder 21"/>
          <p:cNvSpPr>
            <a:spLocks noGrp="1"/>
          </p:cNvSpPr>
          <p:nvPr>
            <p:ph type="ftr" sz="quarter" idx="11"/>
          </p:nvPr>
        </p:nvSpPr>
        <p:spPr/>
        <p:txBody>
          <a:bodyPr/>
          <a:lstStyle>
            <a:lvl1pPr>
              <a:defRPr/>
            </a:lvl1pPr>
          </a:lstStyle>
          <a:p>
            <a:pPr>
              <a:defRPr/>
            </a:pPr>
            <a:r>
              <a:rPr lang="en-US"/>
              <a:t>Villgro Boot camp training on AI4D, 2021</a:t>
            </a:r>
          </a:p>
        </p:txBody>
      </p:sp>
      <p:sp>
        <p:nvSpPr>
          <p:cNvPr id="6" name="Slide Number Placeholder 17"/>
          <p:cNvSpPr>
            <a:spLocks noGrp="1"/>
          </p:cNvSpPr>
          <p:nvPr>
            <p:ph type="sldNum" sz="quarter" idx="12"/>
          </p:nvPr>
        </p:nvSpPr>
        <p:spPr/>
        <p:txBody>
          <a:bodyPr/>
          <a:lstStyle>
            <a:lvl1pPr>
              <a:defRPr/>
            </a:lvl1pPr>
          </a:lstStyle>
          <a:p>
            <a:pPr>
              <a:defRPr/>
            </a:pPr>
            <a:fld id="{E04CD412-7AAA-454C-AD52-EC3299CFE53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r>
              <a:rPr lang="en-US"/>
              <a:t>18th August, 2021</a:t>
            </a:r>
          </a:p>
        </p:txBody>
      </p:sp>
      <p:sp>
        <p:nvSpPr>
          <p:cNvPr id="5" name="Footer Placeholder 21"/>
          <p:cNvSpPr>
            <a:spLocks noGrp="1"/>
          </p:cNvSpPr>
          <p:nvPr>
            <p:ph type="ftr" sz="quarter" idx="11"/>
          </p:nvPr>
        </p:nvSpPr>
        <p:spPr/>
        <p:txBody>
          <a:bodyPr/>
          <a:lstStyle>
            <a:lvl1pPr>
              <a:defRPr/>
            </a:lvl1pPr>
          </a:lstStyle>
          <a:p>
            <a:pPr>
              <a:defRPr/>
            </a:pPr>
            <a:r>
              <a:rPr lang="en-US"/>
              <a:t>Villgro Boot camp training on AI4D, 2021</a:t>
            </a:r>
          </a:p>
        </p:txBody>
      </p:sp>
      <p:sp>
        <p:nvSpPr>
          <p:cNvPr id="6" name="Slide Number Placeholder 17"/>
          <p:cNvSpPr>
            <a:spLocks noGrp="1"/>
          </p:cNvSpPr>
          <p:nvPr>
            <p:ph type="sldNum" sz="quarter" idx="12"/>
          </p:nvPr>
        </p:nvSpPr>
        <p:spPr/>
        <p:txBody>
          <a:bodyPr/>
          <a:lstStyle>
            <a:lvl1pPr>
              <a:defRPr/>
            </a:lvl1pPr>
          </a:lstStyle>
          <a:p>
            <a:pPr>
              <a:defRPr/>
            </a:pPr>
            <a:fld id="{1F1EC092-C67A-4072-A33C-1120039E392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p:cNvSpPr>
            <a:spLocks noGrp="1"/>
          </p:cNvSpPr>
          <p:nvPr>
            <p:ph type="dt" sz="half" idx="10"/>
          </p:nvPr>
        </p:nvSpPr>
        <p:spPr/>
        <p:txBody>
          <a:bodyPr/>
          <a:lstStyle>
            <a:lvl1pPr>
              <a:defRPr/>
            </a:lvl1pPr>
          </a:lstStyle>
          <a:p>
            <a:pPr>
              <a:defRPr/>
            </a:pPr>
            <a:r>
              <a:rPr lang="en-US"/>
              <a:t>18th August, 2021</a:t>
            </a:r>
          </a:p>
        </p:txBody>
      </p:sp>
      <p:sp>
        <p:nvSpPr>
          <p:cNvPr id="5" name="Footer Placeholder 21"/>
          <p:cNvSpPr>
            <a:spLocks noGrp="1"/>
          </p:cNvSpPr>
          <p:nvPr>
            <p:ph type="ftr" sz="quarter" idx="11"/>
          </p:nvPr>
        </p:nvSpPr>
        <p:spPr/>
        <p:txBody>
          <a:bodyPr/>
          <a:lstStyle>
            <a:lvl1pPr>
              <a:defRPr/>
            </a:lvl1pPr>
          </a:lstStyle>
          <a:p>
            <a:pPr>
              <a:defRPr/>
            </a:pPr>
            <a:r>
              <a:rPr lang="en-US"/>
              <a:t>Villgro Boot camp training on AI4D, 2021</a:t>
            </a:r>
          </a:p>
        </p:txBody>
      </p:sp>
      <p:sp>
        <p:nvSpPr>
          <p:cNvPr id="6" name="Slide Number Placeholder 17"/>
          <p:cNvSpPr>
            <a:spLocks noGrp="1"/>
          </p:cNvSpPr>
          <p:nvPr>
            <p:ph type="sldNum" sz="quarter" idx="12"/>
          </p:nvPr>
        </p:nvSpPr>
        <p:spPr/>
        <p:txBody>
          <a:bodyPr/>
          <a:lstStyle>
            <a:lvl1pPr>
              <a:defRPr/>
            </a:lvl1pPr>
          </a:lstStyle>
          <a:p>
            <a:pPr>
              <a:defRPr/>
            </a:pPr>
            <a:fld id="{ABE7E8BE-4C78-45D1-A612-D33E6049E65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18th August, 2021</a:t>
            </a:r>
          </a:p>
        </p:txBody>
      </p:sp>
      <p:sp>
        <p:nvSpPr>
          <p:cNvPr id="5" name="Footer Placeholder 4"/>
          <p:cNvSpPr>
            <a:spLocks noGrp="1"/>
          </p:cNvSpPr>
          <p:nvPr>
            <p:ph type="ftr" sz="quarter" idx="11"/>
          </p:nvPr>
        </p:nvSpPr>
        <p:spPr/>
        <p:txBody>
          <a:bodyPr/>
          <a:lstStyle>
            <a:lvl1pPr>
              <a:defRPr/>
            </a:lvl1pPr>
          </a:lstStyle>
          <a:p>
            <a:pPr>
              <a:defRPr/>
            </a:pPr>
            <a:r>
              <a:rPr lang="en-US"/>
              <a:t>Villgro Boot camp training on AI4D, 2021</a:t>
            </a:r>
          </a:p>
        </p:txBody>
      </p:sp>
      <p:sp>
        <p:nvSpPr>
          <p:cNvPr id="6" name="Slide Number Placeholder 5"/>
          <p:cNvSpPr>
            <a:spLocks noGrp="1"/>
          </p:cNvSpPr>
          <p:nvPr>
            <p:ph type="sldNum" sz="quarter" idx="12"/>
          </p:nvPr>
        </p:nvSpPr>
        <p:spPr/>
        <p:txBody>
          <a:bodyPr/>
          <a:lstStyle>
            <a:lvl1pPr>
              <a:defRPr/>
            </a:lvl1pPr>
          </a:lstStyle>
          <a:p>
            <a:pPr>
              <a:defRPr/>
            </a:pPr>
            <a:fld id="{4ACFD5DD-7F0A-42FF-97A9-EEF698870CDB}"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r>
              <a:rPr lang="en-US"/>
              <a:t>18th August, 2021</a:t>
            </a:r>
          </a:p>
        </p:txBody>
      </p:sp>
      <p:sp>
        <p:nvSpPr>
          <p:cNvPr id="6" name="Footer Placeholder 21"/>
          <p:cNvSpPr>
            <a:spLocks noGrp="1"/>
          </p:cNvSpPr>
          <p:nvPr>
            <p:ph type="ftr" sz="quarter" idx="11"/>
          </p:nvPr>
        </p:nvSpPr>
        <p:spPr/>
        <p:txBody>
          <a:bodyPr/>
          <a:lstStyle>
            <a:lvl1pPr>
              <a:defRPr/>
            </a:lvl1pPr>
          </a:lstStyle>
          <a:p>
            <a:pPr>
              <a:defRPr/>
            </a:pPr>
            <a:r>
              <a:rPr lang="en-US"/>
              <a:t>Villgro Boot camp training on AI4D, 2021</a:t>
            </a:r>
          </a:p>
        </p:txBody>
      </p:sp>
      <p:sp>
        <p:nvSpPr>
          <p:cNvPr id="7" name="Slide Number Placeholder 17"/>
          <p:cNvSpPr>
            <a:spLocks noGrp="1"/>
          </p:cNvSpPr>
          <p:nvPr>
            <p:ph type="sldNum" sz="quarter" idx="12"/>
          </p:nvPr>
        </p:nvSpPr>
        <p:spPr/>
        <p:txBody>
          <a:bodyPr/>
          <a:lstStyle>
            <a:lvl1pPr>
              <a:defRPr/>
            </a:lvl1pPr>
          </a:lstStyle>
          <a:p>
            <a:pPr>
              <a:defRPr/>
            </a:pPr>
            <a:fld id="{68154BF2-395E-4486-ABC6-EE4B1DA1577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p:cNvSpPr>
            <a:spLocks noGrp="1"/>
          </p:cNvSpPr>
          <p:nvPr>
            <p:ph type="dt" sz="half" idx="10"/>
          </p:nvPr>
        </p:nvSpPr>
        <p:spPr/>
        <p:txBody>
          <a:bodyPr/>
          <a:lstStyle>
            <a:lvl1pPr>
              <a:defRPr/>
            </a:lvl1pPr>
          </a:lstStyle>
          <a:p>
            <a:pPr>
              <a:defRPr/>
            </a:pPr>
            <a:r>
              <a:rPr lang="en-US"/>
              <a:t>18th August, 2021</a:t>
            </a:r>
          </a:p>
        </p:txBody>
      </p:sp>
      <p:sp>
        <p:nvSpPr>
          <p:cNvPr id="8" name="Footer Placeholder 21"/>
          <p:cNvSpPr>
            <a:spLocks noGrp="1"/>
          </p:cNvSpPr>
          <p:nvPr>
            <p:ph type="ftr" sz="quarter" idx="11"/>
          </p:nvPr>
        </p:nvSpPr>
        <p:spPr/>
        <p:txBody>
          <a:bodyPr/>
          <a:lstStyle>
            <a:lvl1pPr>
              <a:defRPr/>
            </a:lvl1pPr>
          </a:lstStyle>
          <a:p>
            <a:pPr>
              <a:defRPr/>
            </a:pPr>
            <a:r>
              <a:rPr lang="en-US"/>
              <a:t>Villgro Boot camp training on AI4D, 2021</a:t>
            </a:r>
          </a:p>
        </p:txBody>
      </p:sp>
      <p:sp>
        <p:nvSpPr>
          <p:cNvPr id="9" name="Slide Number Placeholder 17"/>
          <p:cNvSpPr>
            <a:spLocks noGrp="1"/>
          </p:cNvSpPr>
          <p:nvPr>
            <p:ph type="sldNum" sz="quarter" idx="12"/>
          </p:nvPr>
        </p:nvSpPr>
        <p:spPr/>
        <p:txBody>
          <a:bodyPr/>
          <a:lstStyle>
            <a:lvl1pPr>
              <a:defRPr/>
            </a:lvl1pPr>
          </a:lstStyle>
          <a:p>
            <a:pPr>
              <a:defRPr/>
            </a:pPr>
            <a:fld id="{942FD19A-2E05-4E7D-9496-2D6AD480C6D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a:t>Click to edit Master title style</a:t>
            </a:r>
          </a:p>
        </p:txBody>
      </p:sp>
      <p:sp>
        <p:nvSpPr>
          <p:cNvPr id="3" name="Date Placeholder 9"/>
          <p:cNvSpPr>
            <a:spLocks noGrp="1"/>
          </p:cNvSpPr>
          <p:nvPr>
            <p:ph type="dt" sz="half" idx="10"/>
          </p:nvPr>
        </p:nvSpPr>
        <p:spPr/>
        <p:txBody>
          <a:bodyPr/>
          <a:lstStyle>
            <a:lvl1pPr>
              <a:defRPr/>
            </a:lvl1pPr>
          </a:lstStyle>
          <a:p>
            <a:pPr>
              <a:defRPr/>
            </a:pPr>
            <a:r>
              <a:rPr lang="en-US"/>
              <a:t>18th August, 2021</a:t>
            </a:r>
          </a:p>
        </p:txBody>
      </p:sp>
      <p:sp>
        <p:nvSpPr>
          <p:cNvPr id="4" name="Footer Placeholder 21"/>
          <p:cNvSpPr>
            <a:spLocks noGrp="1"/>
          </p:cNvSpPr>
          <p:nvPr>
            <p:ph type="ftr" sz="quarter" idx="11"/>
          </p:nvPr>
        </p:nvSpPr>
        <p:spPr/>
        <p:txBody>
          <a:bodyPr/>
          <a:lstStyle>
            <a:lvl1pPr>
              <a:defRPr/>
            </a:lvl1pPr>
          </a:lstStyle>
          <a:p>
            <a:pPr>
              <a:defRPr/>
            </a:pPr>
            <a:r>
              <a:rPr lang="en-US"/>
              <a:t>Villgro Boot camp training on AI4D, 2021</a:t>
            </a:r>
          </a:p>
        </p:txBody>
      </p:sp>
      <p:sp>
        <p:nvSpPr>
          <p:cNvPr id="5" name="Slide Number Placeholder 17"/>
          <p:cNvSpPr>
            <a:spLocks noGrp="1"/>
          </p:cNvSpPr>
          <p:nvPr>
            <p:ph type="sldNum" sz="quarter" idx="12"/>
          </p:nvPr>
        </p:nvSpPr>
        <p:spPr/>
        <p:txBody>
          <a:bodyPr/>
          <a:lstStyle>
            <a:lvl1pPr>
              <a:defRPr/>
            </a:lvl1pPr>
          </a:lstStyle>
          <a:p>
            <a:pPr>
              <a:defRPr/>
            </a:pPr>
            <a:fld id="{48AD6AF0-3959-4E53-A99B-F704E8D624F4}"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r>
              <a:rPr lang="en-US"/>
              <a:t>18th August, 2021</a:t>
            </a:r>
          </a:p>
        </p:txBody>
      </p:sp>
      <p:sp>
        <p:nvSpPr>
          <p:cNvPr id="3" name="Footer Placeholder 21"/>
          <p:cNvSpPr>
            <a:spLocks noGrp="1"/>
          </p:cNvSpPr>
          <p:nvPr>
            <p:ph type="ftr" sz="quarter" idx="11"/>
          </p:nvPr>
        </p:nvSpPr>
        <p:spPr/>
        <p:txBody>
          <a:bodyPr/>
          <a:lstStyle>
            <a:lvl1pPr>
              <a:defRPr/>
            </a:lvl1pPr>
          </a:lstStyle>
          <a:p>
            <a:pPr>
              <a:defRPr/>
            </a:pPr>
            <a:r>
              <a:rPr lang="en-US"/>
              <a:t>Villgro Boot camp training on AI4D, 2021</a:t>
            </a:r>
          </a:p>
        </p:txBody>
      </p:sp>
      <p:sp>
        <p:nvSpPr>
          <p:cNvPr id="4" name="Slide Number Placeholder 17"/>
          <p:cNvSpPr>
            <a:spLocks noGrp="1"/>
          </p:cNvSpPr>
          <p:nvPr>
            <p:ph type="sldNum" sz="quarter" idx="12"/>
          </p:nvPr>
        </p:nvSpPr>
        <p:spPr/>
        <p:txBody>
          <a:bodyPr/>
          <a:lstStyle>
            <a:lvl1pPr>
              <a:defRPr/>
            </a:lvl1pPr>
          </a:lstStyle>
          <a:p>
            <a:pPr>
              <a:defRPr/>
            </a:pPr>
            <a:fld id="{45113E7F-B4C8-4669-B161-E19200C7DBA4}"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p:cNvSpPr>
            <a:spLocks noGrp="1"/>
          </p:cNvSpPr>
          <p:nvPr>
            <p:ph type="dt" sz="half" idx="10"/>
          </p:nvPr>
        </p:nvSpPr>
        <p:spPr/>
        <p:txBody>
          <a:bodyPr/>
          <a:lstStyle>
            <a:lvl1pPr>
              <a:defRPr/>
            </a:lvl1pPr>
          </a:lstStyle>
          <a:p>
            <a:pPr>
              <a:defRPr/>
            </a:pPr>
            <a:r>
              <a:rPr lang="en-US"/>
              <a:t>18th August, 2021</a:t>
            </a:r>
          </a:p>
        </p:txBody>
      </p:sp>
      <p:sp>
        <p:nvSpPr>
          <p:cNvPr id="6" name="Footer Placeholder 21"/>
          <p:cNvSpPr>
            <a:spLocks noGrp="1"/>
          </p:cNvSpPr>
          <p:nvPr>
            <p:ph type="ftr" sz="quarter" idx="11"/>
          </p:nvPr>
        </p:nvSpPr>
        <p:spPr/>
        <p:txBody>
          <a:bodyPr/>
          <a:lstStyle>
            <a:lvl1pPr>
              <a:defRPr/>
            </a:lvl1pPr>
          </a:lstStyle>
          <a:p>
            <a:pPr>
              <a:defRPr/>
            </a:pPr>
            <a:r>
              <a:rPr lang="en-US"/>
              <a:t>Villgro Boot camp training on AI4D, 2021</a:t>
            </a:r>
          </a:p>
        </p:txBody>
      </p:sp>
      <p:sp>
        <p:nvSpPr>
          <p:cNvPr id="7" name="Slide Number Placeholder 17"/>
          <p:cNvSpPr>
            <a:spLocks noGrp="1"/>
          </p:cNvSpPr>
          <p:nvPr>
            <p:ph type="sldNum" sz="quarter" idx="12"/>
          </p:nvPr>
        </p:nvSpPr>
        <p:spPr/>
        <p:txBody>
          <a:bodyPr/>
          <a:lstStyle>
            <a:lvl1pPr>
              <a:defRPr/>
            </a:lvl1pPr>
          </a:lstStyle>
          <a:p>
            <a:pPr>
              <a:defRPr/>
            </a:pPr>
            <a:fld id="{1148A0C4-E1DB-49F0-B239-F8A188DC34E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r>
              <a:rPr lang="en-US"/>
              <a:t>18th August, 2021</a:t>
            </a:r>
          </a:p>
        </p:txBody>
      </p:sp>
      <p:sp>
        <p:nvSpPr>
          <p:cNvPr id="10" name="Footer Placeholder 5"/>
          <p:cNvSpPr>
            <a:spLocks noGrp="1"/>
          </p:cNvSpPr>
          <p:nvPr>
            <p:ph type="ftr" sz="quarter" idx="11"/>
          </p:nvPr>
        </p:nvSpPr>
        <p:spPr/>
        <p:txBody>
          <a:bodyPr/>
          <a:lstStyle>
            <a:lvl1pPr>
              <a:defRPr/>
            </a:lvl1pPr>
          </a:lstStyle>
          <a:p>
            <a:pPr>
              <a:defRPr/>
            </a:pPr>
            <a:r>
              <a:rPr lang="en-US"/>
              <a:t>Villgro Boot camp training on AI4D, 2021</a:t>
            </a:r>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85EBB52D-F892-46D4-9F1B-DD7DDCE8790B}"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r>
              <a:rPr lang="en-US"/>
              <a:t>18th August, 2021</a:t>
            </a: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r>
              <a:rPr lang="en-US"/>
              <a:t>Villgro Boot camp training on AI4D, 2021</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cs typeface="+mn-cs"/>
              </a:defRPr>
            </a:lvl1pPr>
          </a:lstStyle>
          <a:p>
            <a:pPr>
              <a:defRPr/>
            </a:pPr>
            <a:fld id="{DD68217D-73FF-40FC-B619-56B8C475642E}"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grpSp>
    </p:spTree>
  </p:cSld>
  <p:clrMap bg1="lt1" tx1="dk1" bg2="lt2" tx2="dk2" accent1="accent1" accent2="accent2" accent3="accent3" accent4="accent4" accent5="accent5" accent6="accent6" hlink="hlink" folHlink="folHlink"/>
  <p:sldLayoutIdLst>
    <p:sldLayoutId id="2147484133" r:id="rId1"/>
    <p:sldLayoutId id="2147484125" r:id="rId2"/>
    <p:sldLayoutId id="2147484134" r:id="rId3"/>
    <p:sldLayoutId id="2147484126" r:id="rId4"/>
    <p:sldLayoutId id="2147484127" r:id="rId5"/>
    <p:sldLayoutId id="2147484128" r:id="rId6"/>
    <p:sldLayoutId id="2147484129" r:id="rId7"/>
    <p:sldLayoutId id="2147484130" r:id="rId8"/>
    <p:sldLayoutId id="2147484135" r:id="rId9"/>
    <p:sldLayoutId id="2147484131" r:id="rId10"/>
    <p:sldLayoutId id="2147484132" r:id="rId11"/>
  </p:sldLayoutIdLst>
  <p:hf sldNum="0" hdr="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838200"/>
            <a:ext cx="7620000" cy="2209800"/>
          </a:xfrm>
        </p:spPr>
        <p:txBody>
          <a:bodyPr>
            <a:noAutofit/>
          </a:bodyPr>
          <a:lstStyle/>
          <a:p>
            <a:pPr algn="l" eaLnBrk="1" fontAlgn="auto" hangingPunct="1">
              <a:spcAft>
                <a:spcPts val="0"/>
              </a:spcAft>
              <a:defRPr/>
            </a:pPr>
            <a:br>
              <a:rPr lang="en-US" sz="3200" dirty="0"/>
            </a:br>
            <a:r>
              <a:rPr lang="en-US" sz="3200" dirty="0"/>
              <a:t>Promoting Responsible </a:t>
            </a:r>
            <a:r>
              <a:rPr lang="en-US" sz="3600" dirty="0"/>
              <a:t>Artificial Intelligence (AI) in Africa: Policies and Regulatory Frameworks </a:t>
            </a:r>
            <a:br>
              <a:rPr lang="en-US" sz="3200" dirty="0"/>
            </a:br>
            <a:endParaRPr lang="en-US" sz="3200" dirty="0">
              <a:solidFill>
                <a:schemeClr val="tx1"/>
              </a:solidFill>
            </a:endParaRPr>
          </a:p>
        </p:txBody>
      </p:sp>
      <p:sp>
        <p:nvSpPr>
          <p:cNvPr id="5123" name="Subtitle 2"/>
          <p:cNvSpPr>
            <a:spLocks noGrp="1"/>
          </p:cNvSpPr>
          <p:nvPr>
            <p:ph type="subTitle" idx="1"/>
          </p:nvPr>
        </p:nvSpPr>
        <p:spPr>
          <a:xfrm>
            <a:off x="533400" y="3429000"/>
            <a:ext cx="7854950" cy="2638425"/>
          </a:xfrm>
        </p:spPr>
        <p:txBody>
          <a:bodyPr/>
          <a:lstStyle/>
          <a:p>
            <a:pPr marR="0" algn="ctr" eaLnBrk="1" hangingPunct="1"/>
            <a:endParaRPr lang="en-US" dirty="0"/>
          </a:p>
          <a:p>
            <a:pPr marR="0" algn="ctr" eaLnBrk="1" hangingPunct="1"/>
            <a:r>
              <a:rPr lang="en-US" sz="2800" dirty="0" err="1"/>
              <a:t>Bitrina</a:t>
            </a:r>
            <a:r>
              <a:rPr lang="en-US" sz="2800" dirty="0"/>
              <a:t> </a:t>
            </a:r>
            <a:r>
              <a:rPr lang="en-US" sz="2800" dirty="0" err="1"/>
              <a:t>Diyamett</a:t>
            </a:r>
            <a:endParaRPr lang="en-US" sz="2800" dirty="0"/>
          </a:p>
          <a:p>
            <a:pPr marR="0" algn="ctr" eaLnBrk="1" hangingPunct="1"/>
            <a:r>
              <a:rPr lang="en-US" sz="2800" b="1" dirty="0"/>
              <a:t>Science, Technology </a:t>
            </a:r>
          </a:p>
          <a:p>
            <a:pPr marR="0" algn="ctr" eaLnBrk="1" hangingPunct="1"/>
            <a:r>
              <a:rPr lang="en-US" sz="2800" b="1" dirty="0"/>
              <a:t>and Innovation Policy Research  Organization (STIPRO)</a:t>
            </a:r>
          </a:p>
          <a:p>
            <a:pPr marR="0" algn="ctr" eaLnBrk="1" hangingPunct="1"/>
            <a:endParaRPr lang="en-US" dirty="0"/>
          </a:p>
        </p:txBody>
      </p:sp>
      <p:pic>
        <p:nvPicPr>
          <p:cNvPr id="5124" name="Picture 5" descr="emblem FINAL NYINGENE2"/>
          <p:cNvPicPr>
            <a:picLocks noChangeAspect="1" noChangeArrowheads="1"/>
          </p:cNvPicPr>
          <p:nvPr/>
        </p:nvPicPr>
        <p:blipFill>
          <a:blip r:embed="rId2"/>
          <a:srcRect/>
          <a:stretch>
            <a:fillRect/>
          </a:stretch>
        </p:blipFill>
        <p:spPr bwMode="auto">
          <a:xfrm>
            <a:off x="8077200" y="0"/>
            <a:ext cx="1066800" cy="1066800"/>
          </a:xfrm>
          <a:prstGeom prst="rect">
            <a:avLst/>
          </a:prstGeom>
          <a:noFill/>
          <a:ln w="9525">
            <a:noFill/>
            <a:miter lim="800000"/>
            <a:headEnd/>
            <a:tailEnd/>
          </a:ln>
        </p:spPr>
      </p:pic>
      <p:sp>
        <p:nvSpPr>
          <p:cNvPr id="5" name="Date Placeholder 4"/>
          <p:cNvSpPr>
            <a:spLocks noGrp="1"/>
          </p:cNvSpPr>
          <p:nvPr>
            <p:ph type="dt" sz="quarter" idx="10"/>
          </p:nvPr>
        </p:nvSpPr>
        <p:spPr>
          <a:xfrm>
            <a:off x="457200" y="6400800"/>
            <a:ext cx="1981200" cy="320675"/>
          </a:xfrm>
        </p:spPr>
        <p:txBody>
          <a:bodyPr/>
          <a:lstStyle/>
          <a:p>
            <a:pPr>
              <a:defRPr/>
            </a:pPr>
            <a:r>
              <a:rPr lang="en-US"/>
              <a:t>18th August, 2021</a:t>
            </a:r>
            <a:endParaRPr lang="en-US" dirty="0"/>
          </a:p>
        </p:txBody>
      </p:sp>
      <p:sp>
        <p:nvSpPr>
          <p:cNvPr id="6" name="Footer Placeholder 5"/>
          <p:cNvSpPr>
            <a:spLocks noGrp="1"/>
          </p:cNvSpPr>
          <p:nvPr>
            <p:ph type="ftr" sz="quarter" idx="11"/>
          </p:nvPr>
        </p:nvSpPr>
        <p:spPr>
          <a:xfrm>
            <a:off x="3733800" y="6248400"/>
            <a:ext cx="4724400" cy="473075"/>
          </a:xfrm>
        </p:spPr>
        <p:txBody>
          <a:bodyPr/>
          <a:lstStyle/>
          <a:p>
            <a:pPr>
              <a:defRPr/>
            </a:pPr>
            <a:r>
              <a:rPr lang="en-US" dirty="0" err="1"/>
              <a:t>Villgro</a:t>
            </a:r>
            <a:r>
              <a:rPr lang="en-US" dirty="0"/>
              <a:t> Boot camp training on AI4D, 2021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838200"/>
            <a:ext cx="6858000" cy="742950"/>
          </a:xfrm>
        </p:spPr>
        <p:txBody>
          <a:bodyPr/>
          <a:lstStyle/>
          <a:p>
            <a:r>
              <a:rPr lang="en-US" sz="3200" b="1" dirty="0">
                <a:solidFill>
                  <a:srgbClr val="0070C0"/>
                </a:solidFill>
              </a:rPr>
              <a:t>Innovation Policies for AI</a:t>
            </a:r>
          </a:p>
        </p:txBody>
      </p:sp>
      <p:sp>
        <p:nvSpPr>
          <p:cNvPr id="17411" name="Content Placeholder 2"/>
          <p:cNvSpPr>
            <a:spLocks noGrp="1"/>
          </p:cNvSpPr>
          <p:nvPr>
            <p:ph idx="1"/>
          </p:nvPr>
        </p:nvSpPr>
        <p:spPr>
          <a:xfrm>
            <a:off x="457200" y="1981200"/>
            <a:ext cx="8229600" cy="4572000"/>
          </a:xfrm>
        </p:spPr>
        <p:txBody>
          <a:bodyPr/>
          <a:lstStyle/>
          <a:p>
            <a:pPr>
              <a:buNone/>
            </a:pPr>
            <a:r>
              <a:rPr lang="en-US" sz="2400" b="1" dirty="0">
                <a:solidFill>
                  <a:srgbClr val="002060"/>
                </a:solidFill>
              </a:rPr>
              <a:t>Policies  that promote AI:</a:t>
            </a:r>
          </a:p>
          <a:p>
            <a:pPr>
              <a:buFont typeface="Wingdings" pitchFamily="2" charset="2"/>
              <a:buChar char="§"/>
            </a:pPr>
            <a:r>
              <a:rPr lang="en-US" sz="2400" dirty="0"/>
              <a:t>Generally, a public policy is a cause of action taken by the government to address a certain problem in society and achieve rational outcomes.</a:t>
            </a:r>
          </a:p>
          <a:p>
            <a:pPr>
              <a:buFont typeface="Wingdings" pitchFamily="2" charset="2"/>
              <a:buChar char="§"/>
            </a:pPr>
            <a:r>
              <a:rPr lang="en-US" sz="2400" dirty="0"/>
              <a:t>Specifically innovation</a:t>
            </a:r>
            <a:r>
              <a:rPr lang="en-CA" sz="2400" dirty="0"/>
              <a:t> policy is understood as  government actions aimed at strengthening innovation ecosystems</a:t>
            </a:r>
          </a:p>
          <a:p>
            <a:pPr>
              <a:buFont typeface="Wingdings" pitchFamily="2" charset="2"/>
              <a:buChar char="§"/>
            </a:pPr>
            <a:r>
              <a:rPr lang="en-CA" sz="2400" dirty="0"/>
              <a:t>i.e. influencing decisions by firms, consumers, academia and other  agents to develop, disseminate  and  adopt scientific knowledge and innovate at the lowest cost and with the broadest impact in terms of performance and social and economic benefits (</a:t>
            </a:r>
            <a:r>
              <a:rPr lang="en-CA" sz="2400" dirty="0" err="1"/>
              <a:t>Alcanter</a:t>
            </a:r>
            <a:r>
              <a:rPr lang="en-CA" sz="2400" dirty="0"/>
              <a:t>, 2012)</a:t>
            </a:r>
            <a:endParaRPr lang="en-US" sz="2400" dirty="0"/>
          </a:p>
          <a:p>
            <a:pPr lvl="1">
              <a:buNone/>
            </a:pPr>
            <a:endParaRPr lang="en-US" sz="2200" dirty="0"/>
          </a:p>
        </p:txBody>
      </p:sp>
      <p:sp>
        <p:nvSpPr>
          <p:cNvPr id="4" name="Date Placeholder 3"/>
          <p:cNvSpPr>
            <a:spLocks noGrp="1"/>
          </p:cNvSpPr>
          <p:nvPr>
            <p:ph type="dt" sz="quarter" idx="10"/>
          </p:nvPr>
        </p:nvSpPr>
        <p:spPr>
          <a:xfrm>
            <a:off x="2133600" y="6629400"/>
            <a:ext cx="1143000" cy="228600"/>
          </a:xfrm>
        </p:spPr>
        <p:txBody>
          <a:bodyPr/>
          <a:lstStyle/>
          <a:p>
            <a:pPr>
              <a:defRPr/>
            </a:pPr>
            <a:r>
              <a:rPr lang="en-US" dirty="0"/>
              <a:t>18th August, 2021</a:t>
            </a:r>
          </a:p>
        </p:txBody>
      </p:sp>
      <p:sp>
        <p:nvSpPr>
          <p:cNvPr id="5" name="Footer Placeholder 4"/>
          <p:cNvSpPr>
            <a:spLocks noGrp="1"/>
          </p:cNvSpPr>
          <p:nvPr>
            <p:ph type="ftr" sz="quarter" idx="11"/>
          </p:nvPr>
        </p:nvSpPr>
        <p:spPr>
          <a:xfrm>
            <a:off x="4114800" y="6689725"/>
            <a:ext cx="4572000" cy="168275"/>
          </a:xfrm>
        </p:spPr>
        <p:txBody>
          <a:bodyPr/>
          <a:lstStyle/>
          <a:p>
            <a:pPr>
              <a:defRPr/>
            </a:pPr>
            <a:r>
              <a:rPr lang="en-US" dirty="0" err="1"/>
              <a:t>Villgro</a:t>
            </a:r>
            <a:r>
              <a:rPr lang="en-US" dirty="0"/>
              <a:t> Boot camp training on AI4D, 2021</a:t>
            </a:r>
          </a:p>
        </p:txBody>
      </p:sp>
      <p:pic>
        <p:nvPicPr>
          <p:cNvPr id="17414" name="Picture 5" descr="emblem FINAL NYINGENE2"/>
          <p:cNvPicPr>
            <a:picLocks noChangeAspect="1" noChangeArrowheads="1"/>
          </p:cNvPicPr>
          <p:nvPr/>
        </p:nvPicPr>
        <p:blipFill>
          <a:blip r:embed="rId2"/>
          <a:srcRect/>
          <a:stretch>
            <a:fillRect/>
          </a:stretch>
        </p:blipFill>
        <p:spPr bwMode="auto">
          <a:xfrm>
            <a:off x="8077200" y="609600"/>
            <a:ext cx="1066800" cy="10668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09600" y="838200"/>
            <a:ext cx="7086600" cy="762000"/>
          </a:xfrm>
        </p:spPr>
        <p:txBody>
          <a:bodyPr/>
          <a:lstStyle/>
          <a:p>
            <a:r>
              <a:rPr lang="en-US" sz="3200" b="1" dirty="0">
                <a:solidFill>
                  <a:srgbClr val="0070C0"/>
                </a:solidFill>
              </a:rPr>
              <a:t>Innovation policies to promote AI cont..</a:t>
            </a:r>
          </a:p>
        </p:txBody>
      </p:sp>
      <p:sp>
        <p:nvSpPr>
          <p:cNvPr id="18435" name="Content Placeholder 2"/>
          <p:cNvSpPr>
            <a:spLocks noGrp="1"/>
          </p:cNvSpPr>
          <p:nvPr>
            <p:ph idx="1"/>
          </p:nvPr>
        </p:nvSpPr>
        <p:spPr>
          <a:xfrm>
            <a:off x="152400" y="1905000"/>
            <a:ext cx="8534400" cy="4724400"/>
          </a:xfrm>
        </p:spPr>
        <p:txBody>
          <a:bodyPr/>
          <a:lstStyle/>
          <a:p>
            <a:pPr>
              <a:buFont typeface="Wingdings" pitchFamily="2" charset="2"/>
              <a:buChar char="§"/>
            </a:pPr>
            <a:r>
              <a:rPr lang="en-US" sz="2400" dirty="0"/>
              <a:t>As a third element in the innovation system, policies do two major things:</a:t>
            </a:r>
          </a:p>
          <a:p>
            <a:pPr marL="908050" lvl="1" indent="-514350">
              <a:buNone/>
            </a:pPr>
            <a:r>
              <a:rPr lang="en-US" sz="2000" dirty="0" err="1"/>
              <a:t>i</a:t>
            </a:r>
            <a:r>
              <a:rPr lang="en-US" dirty="0"/>
              <a:t>) Build the capabilities of the system actors. </a:t>
            </a:r>
          </a:p>
          <a:p>
            <a:pPr marL="908050" lvl="1" indent="-514350">
              <a:buNone/>
            </a:pPr>
            <a:r>
              <a:rPr lang="en-US" sz="2000" dirty="0"/>
              <a:t>-For instance for the AI, scientific capabilities is very limited in</a:t>
            </a:r>
          </a:p>
          <a:p>
            <a:pPr marL="908050" lvl="1" indent="-514350">
              <a:buNone/>
            </a:pPr>
            <a:r>
              <a:rPr lang="en-US" sz="2000" dirty="0"/>
              <a:t>  Africa – very few universities teach and do high quality research in AI</a:t>
            </a:r>
          </a:p>
          <a:p>
            <a:pPr marL="908050" lvl="1" indent="-514350">
              <a:buNone/>
            </a:pPr>
            <a:r>
              <a:rPr lang="en-US" sz="2000" dirty="0"/>
              <a:t>-Building capabilities also include provision of infrastructure. ICT</a:t>
            </a:r>
          </a:p>
          <a:p>
            <a:pPr marL="908050" lvl="1" indent="-514350">
              <a:buNone/>
            </a:pPr>
            <a:r>
              <a:rPr lang="en-US" sz="2000" dirty="0"/>
              <a:t> infrastructure is also a policy challenge for AI in Africa.</a:t>
            </a:r>
          </a:p>
          <a:p>
            <a:pPr lvl="1">
              <a:buNone/>
            </a:pPr>
            <a:r>
              <a:rPr lang="en-US" sz="2000" dirty="0"/>
              <a:t>ii)  F</a:t>
            </a:r>
            <a:r>
              <a:rPr lang="en-US" dirty="0"/>
              <a:t>oster the interactive learning among the systems actors, </a:t>
            </a:r>
          </a:p>
          <a:p>
            <a:pPr lvl="1">
              <a:buFont typeface="Wingdings" pitchFamily="2" charset="2"/>
              <a:buChar char="§"/>
            </a:pPr>
            <a:r>
              <a:rPr lang="en-US" sz="2000" dirty="0"/>
              <a:t>e.g. strengthening the linkage between AI entrepreneurs and firms with universities and research organizations.</a:t>
            </a:r>
          </a:p>
          <a:p>
            <a:pPr lvl="1">
              <a:buFont typeface="Wingdings" pitchFamily="2" charset="2"/>
              <a:buChar char="§"/>
            </a:pPr>
            <a:r>
              <a:rPr lang="en-US" sz="2000" dirty="0"/>
              <a:t>Use demand side innovation policies, such as the public procurement to create effective demand for socially useful AI.</a:t>
            </a:r>
          </a:p>
        </p:txBody>
      </p:sp>
      <p:sp>
        <p:nvSpPr>
          <p:cNvPr id="4" name="Date Placeholder 3"/>
          <p:cNvSpPr>
            <a:spLocks noGrp="1"/>
          </p:cNvSpPr>
          <p:nvPr>
            <p:ph type="dt" sz="quarter" idx="10"/>
          </p:nvPr>
        </p:nvSpPr>
        <p:spPr>
          <a:xfrm>
            <a:off x="457200" y="6613525"/>
            <a:ext cx="2133600" cy="244475"/>
          </a:xfrm>
        </p:spPr>
        <p:txBody>
          <a:bodyPr/>
          <a:lstStyle/>
          <a:p>
            <a:pPr>
              <a:defRPr/>
            </a:pPr>
            <a:r>
              <a:rPr lang="en-US"/>
              <a:t>18th August, 2021</a:t>
            </a:r>
            <a:endParaRPr lang="en-US" dirty="0"/>
          </a:p>
        </p:txBody>
      </p:sp>
      <p:sp>
        <p:nvSpPr>
          <p:cNvPr id="5" name="Footer Placeholder 4"/>
          <p:cNvSpPr>
            <a:spLocks noGrp="1"/>
          </p:cNvSpPr>
          <p:nvPr>
            <p:ph type="ftr" sz="quarter" idx="11"/>
          </p:nvPr>
        </p:nvSpPr>
        <p:spPr>
          <a:xfrm>
            <a:off x="3505200" y="6613525"/>
            <a:ext cx="5638800" cy="244475"/>
          </a:xfrm>
        </p:spPr>
        <p:txBody>
          <a:bodyPr/>
          <a:lstStyle/>
          <a:p>
            <a:pPr>
              <a:defRPr/>
            </a:pPr>
            <a:r>
              <a:rPr lang="en-US"/>
              <a:t>Villgro Boot camp training on AI4D, 2021</a:t>
            </a:r>
            <a:endParaRPr lang="en-US" dirty="0"/>
          </a:p>
        </p:txBody>
      </p:sp>
      <p:pic>
        <p:nvPicPr>
          <p:cNvPr id="18438" name="Picture 5" descr="emblem FINAL NYINGENE2"/>
          <p:cNvPicPr>
            <a:picLocks noChangeAspect="1" noChangeArrowheads="1"/>
          </p:cNvPicPr>
          <p:nvPr/>
        </p:nvPicPr>
        <p:blipFill>
          <a:blip r:embed="rId2"/>
          <a:srcRect/>
          <a:stretch>
            <a:fillRect/>
          </a:stretch>
        </p:blipFill>
        <p:spPr bwMode="auto">
          <a:xfrm>
            <a:off x="8077200" y="609600"/>
            <a:ext cx="1066800" cy="10668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762000"/>
            <a:ext cx="7391400" cy="666750"/>
          </a:xfrm>
        </p:spPr>
        <p:txBody>
          <a:bodyPr/>
          <a:lstStyle/>
          <a:p>
            <a:r>
              <a:rPr lang="en-US" sz="3200" b="1" dirty="0">
                <a:solidFill>
                  <a:srgbClr val="0070C0"/>
                </a:solidFill>
              </a:rPr>
              <a:t>Innovation policies to promote AI cont..</a:t>
            </a:r>
          </a:p>
        </p:txBody>
      </p:sp>
      <p:sp>
        <p:nvSpPr>
          <p:cNvPr id="3" name="Content Placeholder 2"/>
          <p:cNvSpPr>
            <a:spLocks noGrp="1"/>
          </p:cNvSpPr>
          <p:nvPr>
            <p:ph idx="1"/>
          </p:nvPr>
        </p:nvSpPr>
        <p:spPr>
          <a:xfrm>
            <a:off x="381000" y="1676400"/>
            <a:ext cx="7924800" cy="4876800"/>
          </a:xfrm>
        </p:spPr>
        <p:txBody>
          <a:bodyPr/>
          <a:lstStyle/>
          <a:p>
            <a:pPr marL="571500" indent="-571500">
              <a:buNone/>
            </a:pPr>
            <a:r>
              <a:rPr lang="en-US" dirty="0"/>
              <a:t>Innovation policies are implemented through three</a:t>
            </a:r>
          </a:p>
          <a:p>
            <a:pPr marL="571500" indent="-571500">
              <a:buNone/>
            </a:pPr>
            <a:r>
              <a:rPr lang="en-US" dirty="0"/>
              <a:t> major categories of instruments</a:t>
            </a:r>
          </a:p>
          <a:p>
            <a:pPr marL="571500" lvl="0" indent="-571500">
              <a:buNone/>
            </a:pPr>
            <a:r>
              <a:rPr lang="en-US" sz="2800" i="1" dirty="0" err="1"/>
              <a:t>i</a:t>
            </a:r>
            <a:r>
              <a:rPr lang="en-US" sz="2800" i="1" dirty="0"/>
              <a:t>) Financial incentives instruments</a:t>
            </a:r>
          </a:p>
          <a:p>
            <a:pPr marL="571500" lvl="0" indent="-571500">
              <a:buFont typeface="Wingdings" pitchFamily="2" charset="2"/>
              <a:buChar char="§"/>
            </a:pPr>
            <a:r>
              <a:rPr lang="en-US" sz="2400" dirty="0"/>
              <a:t>There are wide range of financial instruments that are normally used to facilitate innovation in different social economic contexts, including:</a:t>
            </a:r>
          </a:p>
          <a:p>
            <a:pPr marL="938213" lvl="1" indent="-571500">
              <a:buFont typeface="Wingdings" pitchFamily="2" charset="2"/>
              <a:buChar char="§"/>
            </a:pPr>
            <a:r>
              <a:rPr lang="en-US" sz="2200" dirty="0"/>
              <a:t>Innovation grants to SMEs and start-ups</a:t>
            </a:r>
          </a:p>
          <a:p>
            <a:pPr marL="938213" lvl="1" indent="-571500">
              <a:buFont typeface="Wingdings" pitchFamily="2" charset="2"/>
              <a:buChar char="§"/>
            </a:pPr>
            <a:r>
              <a:rPr lang="en-US" sz="2000" dirty="0"/>
              <a:t>support to technology transfer (for instance through support to joint R&amp;D between firms and universities/R&amp;D organizations.</a:t>
            </a:r>
          </a:p>
          <a:p>
            <a:pPr marL="938213" lvl="1" indent="-571500">
              <a:buFont typeface="Wingdings" pitchFamily="2" charset="2"/>
              <a:buChar char="§"/>
            </a:pPr>
            <a:r>
              <a:rPr lang="en-US" sz="2000" dirty="0"/>
              <a:t>support to venture and seed capital for the commercialization of new technologies.</a:t>
            </a:r>
          </a:p>
          <a:p>
            <a:pPr marL="571500" indent="-571500">
              <a:buFont typeface="+mj-lt"/>
              <a:buAutoNum type="romanLcPeriod"/>
            </a:pPr>
            <a:endParaRPr lang="en-US" dirty="0"/>
          </a:p>
        </p:txBody>
      </p:sp>
      <p:sp>
        <p:nvSpPr>
          <p:cNvPr id="4" name="Date Placeholder 3"/>
          <p:cNvSpPr>
            <a:spLocks noGrp="1"/>
          </p:cNvSpPr>
          <p:nvPr>
            <p:ph type="dt" sz="half" idx="10"/>
          </p:nvPr>
        </p:nvSpPr>
        <p:spPr>
          <a:xfrm>
            <a:off x="457200" y="6675438"/>
            <a:ext cx="2133600" cy="182562"/>
          </a:xfrm>
        </p:spPr>
        <p:txBody>
          <a:bodyPr/>
          <a:lstStyle/>
          <a:p>
            <a:pPr>
              <a:defRPr/>
            </a:pPr>
            <a:r>
              <a:rPr lang="en-US"/>
              <a:t>18th August, 2021</a:t>
            </a:r>
            <a:endParaRPr lang="en-US" dirty="0"/>
          </a:p>
        </p:txBody>
      </p:sp>
      <p:sp>
        <p:nvSpPr>
          <p:cNvPr id="5" name="Footer Placeholder 4"/>
          <p:cNvSpPr>
            <a:spLocks noGrp="1"/>
          </p:cNvSpPr>
          <p:nvPr>
            <p:ph type="ftr" sz="quarter" idx="11"/>
          </p:nvPr>
        </p:nvSpPr>
        <p:spPr>
          <a:xfrm>
            <a:off x="4800600" y="6645275"/>
            <a:ext cx="3352800" cy="212725"/>
          </a:xfrm>
        </p:spPr>
        <p:txBody>
          <a:bodyPr/>
          <a:lstStyle/>
          <a:p>
            <a:pPr>
              <a:defRPr/>
            </a:pPr>
            <a:r>
              <a:rPr lang="en-US"/>
              <a:t>Villgro Boot camp training on AI4D, 2021</a:t>
            </a:r>
            <a:endParaRPr lang="en-US" dirty="0"/>
          </a:p>
        </p:txBody>
      </p:sp>
      <p:pic>
        <p:nvPicPr>
          <p:cNvPr id="6" name="Picture 5" descr="emblem FINAL NYINGENE2"/>
          <p:cNvPicPr>
            <a:picLocks noChangeAspect="1" noChangeArrowheads="1"/>
          </p:cNvPicPr>
          <p:nvPr/>
        </p:nvPicPr>
        <p:blipFill>
          <a:blip r:embed="rId2"/>
          <a:srcRect/>
          <a:stretch>
            <a:fillRect/>
          </a:stretch>
        </p:blipFill>
        <p:spPr bwMode="auto">
          <a:xfrm>
            <a:off x="8077200" y="609600"/>
            <a:ext cx="1066800" cy="10668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7391400" cy="742950"/>
          </a:xfrm>
        </p:spPr>
        <p:txBody>
          <a:bodyPr/>
          <a:lstStyle/>
          <a:p>
            <a:r>
              <a:rPr lang="en-US" sz="3200" b="1" dirty="0">
                <a:solidFill>
                  <a:srgbClr val="0070C0"/>
                </a:solidFill>
              </a:rPr>
              <a:t>Innovation policies to promote AI cont..</a:t>
            </a:r>
            <a:endParaRPr lang="en-US" sz="3200" dirty="0">
              <a:solidFill>
                <a:srgbClr val="0070C0"/>
              </a:solidFill>
            </a:endParaRPr>
          </a:p>
        </p:txBody>
      </p:sp>
      <p:sp>
        <p:nvSpPr>
          <p:cNvPr id="3" name="Content Placeholder 2"/>
          <p:cNvSpPr>
            <a:spLocks noGrp="1"/>
          </p:cNvSpPr>
          <p:nvPr>
            <p:ph idx="1"/>
          </p:nvPr>
        </p:nvSpPr>
        <p:spPr>
          <a:xfrm>
            <a:off x="228600" y="1828800"/>
            <a:ext cx="8458200" cy="4572000"/>
          </a:xfrm>
        </p:spPr>
        <p:txBody>
          <a:bodyPr/>
          <a:lstStyle/>
          <a:p>
            <a:pPr lvl="0">
              <a:buNone/>
            </a:pPr>
            <a:r>
              <a:rPr lang="en-US" dirty="0"/>
              <a:t>ii) </a:t>
            </a:r>
            <a:r>
              <a:rPr lang="en-US" i="1" dirty="0"/>
              <a:t>Regulatory instruments </a:t>
            </a:r>
          </a:p>
          <a:p>
            <a:pPr lvl="0">
              <a:buFont typeface="Wingdings" pitchFamily="2" charset="2"/>
              <a:buChar char="§"/>
            </a:pPr>
            <a:r>
              <a:rPr lang="en-US" sz="2400" dirty="0"/>
              <a:t>These can be several – generally the IPR system; one example is when patent and university laws are changed in order to allow public universities to own patents and to create the necessary organizational arrangements to stimulate the commercialization of knowledge, such as creation of incubators and spin-off companies.</a:t>
            </a:r>
          </a:p>
          <a:p>
            <a:pPr lvl="0">
              <a:buFont typeface="Wingdings" pitchFamily="2" charset="2"/>
              <a:buChar char="§"/>
            </a:pPr>
            <a:r>
              <a:rPr lang="en-US" sz="2400" dirty="0"/>
              <a:t>Some are more indirect: e.g. an environmental regulation forbids a specific polluting chemical substance; this induces product innovations or process innovations, because the regulation forces firms to find alternative solutions.</a:t>
            </a:r>
            <a:endParaRPr lang="en-US" dirty="0"/>
          </a:p>
        </p:txBody>
      </p:sp>
      <p:sp>
        <p:nvSpPr>
          <p:cNvPr id="4" name="Date Placeholder 3"/>
          <p:cNvSpPr>
            <a:spLocks noGrp="1"/>
          </p:cNvSpPr>
          <p:nvPr>
            <p:ph type="dt" sz="half" idx="10"/>
          </p:nvPr>
        </p:nvSpPr>
        <p:spPr/>
        <p:txBody>
          <a:bodyPr/>
          <a:lstStyle/>
          <a:p>
            <a:pPr>
              <a:defRPr/>
            </a:pPr>
            <a:r>
              <a:rPr lang="en-US"/>
              <a:t>18th August, 2021</a:t>
            </a:r>
          </a:p>
        </p:txBody>
      </p:sp>
      <p:sp>
        <p:nvSpPr>
          <p:cNvPr id="5" name="Footer Placeholder 4"/>
          <p:cNvSpPr>
            <a:spLocks noGrp="1"/>
          </p:cNvSpPr>
          <p:nvPr>
            <p:ph type="ftr" sz="quarter" idx="11"/>
          </p:nvPr>
        </p:nvSpPr>
        <p:spPr/>
        <p:txBody>
          <a:bodyPr/>
          <a:lstStyle/>
          <a:p>
            <a:pPr>
              <a:defRPr/>
            </a:pPr>
            <a:r>
              <a:rPr lang="en-US"/>
              <a:t>Villgro Boot camp training on AI4D, 2021</a:t>
            </a:r>
          </a:p>
        </p:txBody>
      </p:sp>
      <p:pic>
        <p:nvPicPr>
          <p:cNvPr id="7" name="Picture 6" descr="emblem FINAL NYINGENE2"/>
          <p:cNvPicPr>
            <a:picLocks noChangeAspect="1" noChangeArrowheads="1"/>
          </p:cNvPicPr>
          <p:nvPr/>
        </p:nvPicPr>
        <p:blipFill>
          <a:blip r:embed="rId2"/>
          <a:srcRect/>
          <a:stretch>
            <a:fillRect/>
          </a:stretch>
        </p:blipFill>
        <p:spPr bwMode="auto">
          <a:xfrm>
            <a:off x="8077200" y="609600"/>
            <a:ext cx="1066800" cy="10668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7620000" cy="819150"/>
          </a:xfrm>
        </p:spPr>
        <p:txBody>
          <a:bodyPr/>
          <a:lstStyle/>
          <a:p>
            <a:r>
              <a:rPr lang="en-US" sz="3200" b="1" dirty="0">
                <a:solidFill>
                  <a:srgbClr val="0070C0"/>
                </a:solidFill>
              </a:rPr>
              <a:t>Innovation policies to promote AI cont..</a:t>
            </a:r>
            <a:endParaRPr lang="en-US" sz="3200" dirty="0">
              <a:solidFill>
                <a:srgbClr val="0070C0"/>
              </a:solidFill>
            </a:endParaRPr>
          </a:p>
        </p:txBody>
      </p:sp>
      <p:sp>
        <p:nvSpPr>
          <p:cNvPr id="3" name="Content Placeholder 2"/>
          <p:cNvSpPr>
            <a:spLocks noGrp="1"/>
          </p:cNvSpPr>
          <p:nvPr>
            <p:ph idx="1"/>
          </p:nvPr>
        </p:nvSpPr>
        <p:spPr>
          <a:xfrm>
            <a:off x="381000" y="1676400"/>
            <a:ext cx="8229600" cy="4876800"/>
          </a:xfrm>
        </p:spPr>
        <p:txBody>
          <a:bodyPr/>
          <a:lstStyle/>
          <a:p>
            <a:pPr>
              <a:buNone/>
            </a:pPr>
            <a:r>
              <a:rPr lang="en-US" dirty="0"/>
              <a:t>iii) </a:t>
            </a:r>
            <a:r>
              <a:rPr lang="en-US" sz="2400" i="1" dirty="0"/>
              <a:t>Soft policy instruments.</a:t>
            </a:r>
          </a:p>
          <a:p>
            <a:pPr>
              <a:buNone/>
            </a:pPr>
            <a:r>
              <a:rPr lang="en-US" sz="2400" dirty="0"/>
              <a:t> These are  voluntary and non-coercive.  They are not subjected to obligatory measures, sanctions or direct incentives or disincentives by the government. Examples are:</a:t>
            </a:r>
          </a:p>
          <a:p>
            <a:pPr lvl="0">
              <a:buFont typeface="Wingdings" pitchFamily="2" charset="2"/>
              <a:buChar char="§"/>
            </a:pPr>
            <a:r>
              <a:rPr lang="en-US" sz="2400" dirty="0"/>
              <a:t>Dissemination of information about voluntary technical standards at the national and international levels . </a:t>
            </a:r>
          </a:p>
          <a:p>
            <a:pPr lvl="0">
              <a:buFont typeface="Wingdings" pitchFamily="2" charset="2"/>
              <a:buChar char="§"/>
            </a:pPr>
            <a:r>
              <a:rPr lang="en-US" sz="2400" dirty="0"/>
              <a:t>Dissemination of information on the importance of public private partnerships.</a:t>
            </a:r>
          </a:p>
          <a:p>
            <a:pPr>
              <a:buFont typeface="Wingdings" pitchFamily="2" charset="2"/>
              <a:buChar char="§"/>
            </a:pPr>
            <a:r>
              <a:rPr lang="en-US" sz="2400" dirty="0"/>
              <a:t>Campaigns and public communication instruments (for example, diffusion of scientific knowledge by using events like “research days ” or TV documentaries)</a:t>
            </a:r>
          </a:p>
          <a:p>
            <a:pPr lvl="0"/>
            <a:endParaRPr lang="en-US" sz="2400" dirty="0"/>
          </a:p>
        </p:txBody>
      </p:sp>
      <p:sp>
        <p:nvSpPr>
          <p:cNvPr id="4" name="Date Placeholder 3"/>
          <p:cNvSpPr>
            <a:spLocks noGrp="1"/>
          </p:cNvSpPr>
          <p:nvPr>
            <p:ph type="dt" sz="half" idx="10"/>
          </p:nvPr>
        </p:nvSpPr>
        <p:spPr>
          <a:xfrm>
            <a:off x="381000" y="6689725"/>
            <a:ext cx="2133600" cy="168275"/>
          </a:xfrm>
        </p:spPr>
        <p:txBody>
          <a:bodyPr/>
          <a:lstStyle/>
          <a:p>
            <a:pPr>
              <a:defRPr/>
            </a:pPr>
            <a:r>
              <a:rPr lang="en-US" dirty="0"/>
              <a:t>18th August, 2021</a:t>
            </a:r>
          </a:p>
        </p:txBody>
      </p:sp>
      <p:sp>
        <p:nvSpPr>
          <p:cNvPr id="5" name="Footer Placeholder 4"/>
          <p:cNvSpPr>
            <a:spLocks noGrp="1"/>
          </p:cNvSpPr>
          <p:nvPr>
            <p:ph type="ftr" sz="quarter" idx="11"/>
          </p:nvPr>
        </p:nvSpPr>
        <p:spPr>
          <a:xfrm>
            <a:off x="5486400" y="6613525"/>
            <a:ext cx="3352800" cy="244475"/>
          </a:xfrm>
        </p:spPr>
        <p:txBody>
          <a:bodyPr/>
          <a:lstStyle/>
          <a:p>
            <a:pPr>
              <a:defRPr/>
            </a:pPr>
            <a:r>
              <a:rPr lang="en-US" dirty="0" err="1"/>
              <a:t>Villgro</a:t>
            </a:r>
            <a:r>
              <a:rPr lang="en-US" dirty="0"/>
              <a:t> Boot camp training on AI4D, 2021</a:t>
            </a:r>
          </a:p>
        </p:txBody>
      </p:sp>
      <p:pic>
        <p:nvPicPr>
          <p:cNvPr id="6" name="Picture 5" descr="emblem FINAL NYINGENE2"/>
          <p:cNvPicPr>
            <a:picLocks noChangeAspect="1" noChangeArrowheads="1"/>
          </p:cNvPicPr>
          <p:nvPr/>
        </p:nvPicPr>
        <p:blipFill>
          <a:blip r:embed="rId2"/>
          <a:srcRect/>
          <a:stretch>
            <a:fillRect/>
          </a:stretch>
        </p:blipFill>
        <p:spPr bwMode="auto">
          <a:xfrm>
            <a:off x="8077200" y="609600"/>
            <a:ext cx="1066800" cy="1066800"/>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219200"/>
            <a:ext cx="7543800" cy="838200"/>
          </a:xfrm>
        </p:spPr>
        <p:txBody>
          <a:bodyPr/>
          <a:lstStyle/>
          <a:p>
            <a:r>
              <a:rPr lang="en-US" sz="3200" b="1" dirty="0">
                <a:solidFill>
                  <a:srgbClr val="0070C0"/>
                </a:solidFill>
              </a:rPr>
              <a:t>Policies for regulating the adverse impacts of AI</a:t>
            </a:r>
          </a:p>
        </p:txBody>
      </p:sp>
      <p:sp>
        <p:nvSpPr>
          <p:cNvPr id="3" name="Content Placeholder 2"/>
          <p:cNvSpPr>
            <a:spLocks noGrp="1"/>
          </p:cNvSpPr>
          <p:nvPr>
            <p:ph idx="1"/>
          </p:nvPr>
        </p:nvSpPr>
        <p:spPr>
          <a:xfrm>
            <a:off x="228600" y="2057400"/>
            <a:ext cx="8153400" cy="4495800"/>
          </a:xfrm>
        </p:spPr>
        <p:txBody>
          <a:bodyPr/>
          <a:lstStyle/>
          <a:p>
            <a:pPr>
              <a:buFont typeface="Wingdings" pitchFamily="2" charset="2"/>
              <a:buChar char="§"/>
            </a:pPr>
            <a:endParaRPr lang="en-US" sz="2400" dirty="0"/>
          </a:p>
          <a:p>
            <a:pPr>
              <a:buFont typeface="Wingdings" pitchFamily="2" charset="2"/>
              <a:buChar char="§"/>
            </a:pPr>
            <a:r>
              <a:rPr lang="en-US" sz="2400" dirty="0"/>
              <a:t>If put into useful use and trained well, using good data, AI is good for social and economic development.</a:t>
            </a:r>
          </a:p>
          <a:p>
            <a:pPr>
              <a:buFont typeface="Wingdings" pitchFamily="2" charset="2"/>
              <a:buChar char="§"/>
            </a:pPr>
            <a:r>
              <a:rPr lang="en-US" sz="2400" dirty="0"/>
              <a:t>But AI may be misused or behave in an unpredicted and potentially harmful ways, which makes  governance and regulation of AI absolutely necessary.</a:t>
            </a:r>
          </a:p>
          <a:p>
            <a:pPr>
              <a:buNone/>
            </a:pPr>
            <a:r>
              <a:rPr lang="en-US" sz="2400" dirty="0"/>
              <a:t>Some of the misuse of AI include: </a:t>
            </a:r>
          </a:p>
          <a:p>
            <a:pPr>
              <a:buNone/>
            </a:pPr>
            <a:r>
              <a:rPr lang="en-US" sz="2400" dirty="0">
                <a:solidFill>
                  <a:srgbClr val="00B050"/>
                </a:solidFill>
              </a:rPr>
              <a:t>	Deep fakes, </a:t>
            </a:r>
            <a:r>
              <a:rPr lang="en-US" sz="2400" dirty="0"/>
              <a:t>which is creation of artificial </a:t>
            </a:r>
            <a:r>
              <a:rPr lang="en-US" dirty="0"/>
              <a:t>videos, voice  recordings, and data that could be used to fake            dangerous events and issues that  can destabilize  harmony within societies. </a:t>
            </a:r>
          </a:p>
        </p:txBody>
      </p:sp>
      <p:sp>
        <p:nvSpPr>
          <p:cNvPr id="4" name="Date Placeholder 3"/>
          <p:cNvSpPr>
            <a:spLocks noGrp="1"/>
          </p:cNvSpPr>
          <p:nvPr>
            <p:ph type="dt" sz="half" idx="10"/>
          </p:nvPr>
        </p:nvSpPr>
        <p:spPr>
          <a:xfrm>
            <a:off x="457200" y="6613525"/>
            <a:ext cx="2133600" cy="244475"/>
          </a:xfrm>
        </p:spPr>
        <p:txBody>
          <a:bodyPr/>
          <a:lstStyle/>
          <a:p>
            <a:pPr>
              <a:defRPr/>
            </a:pPr>
            <a:r>
              <a:rPr lang="en-US" dirty="0"/>
              <a:t>18th August, 2021</a:t>
            </a:r>
          </a:p>
        </p:txBody>
      </p:sp>
      <p:sp>
        <p:nvSpPr>
          <p:cNvPr id="5" name="Footer Placeholder 4"/>
          <p:cNvSpPr>
            <a:spLocks noGrp="1"/>
          </p:cNvSpPr>
          <p:nvPr>
            <p:ph type="ftr" sz="quarter" idx="11"/>
          </p:nvPr>
        </p:nvSpPr>
        <p:spPr>
          <a:xfrm>
            <a:off x="5105400" y="6613525"/>
            <a:ext cx="3352800" cy="244475"/>
          </a:xfrm>
        </p:spPr>
        <p:txBody>
          <a:bodyPr/>
          <a:lstStyle/>
          <a:p>
            <a:pPr>
              <a:defRPr/>
            </a:pPr>
            <a:r>
              <a:rPr lang="en-US" dirty="0" err="1"/>
              <a:t>Villgro</a:t>
            </a:r>
            <a:r>
              <a:rPr lang="en-US" dirty="0"/>
              <a:t> Boot camp training on AI4D, 2021</a:t>
            </a:r>
          </a:p>
        </p:txBody>
      </p:sp>
      <p:pic>
        <p:nvPicPr>
          <p:cNvPr id="6" name="Picture 5" descr="emblem FINAL NYINGENE2"/>
          <p:cNvPicPr>
            <a:picLocks noChangeAspect="1" noChangeArrowheads="1"/>
          </p:cNvPicPr>
          <p:nvPr/>
        </p:nvPicPr>
        <p:blipFill>
          <a:blip r:embed="rId2"/>
          <a:srcRect/>
          <a:stretch>
            <a:fillRect/>
          </a:stretch>
        </p:blipFill>
        <p:spPr bwMode="auto">
          <a:xfrm>
            <a:off x="8077200" y="609600"/>
            <a:ext cx="1066800" cy="10668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7162800" cy="857250"/>
          </a:xfrm>
        </p:spPr>
        <p:txBody>
          <a:bodyPr/>
          <a:lstStyle/>
          <a:p>
            <a:r>
              <a:rPr lang="en-US" sz="2800" b="1" dirty="0">
                <a:solidFill>
                  <a:srgbClr val="0070C0"/>
                </a:solidFill>
              </a:rPr>
              <a:t>Policies for regulating the adverse impacts of AI cont..</a:t>
            </a:r>
            <a:endParaRPr lang="en-US" sz="2800" dirty="0">
              <a:solidFill>
                <a:srgbClr val="0070C0"/>
              </a:solidFill>
            </a:endParaRPr>
          </a:p>
        </p:txBody>
      </p:sp>
      <p:sp>
        <p:nvSpPr>
          <p:cNvPr id="3" name="Content Placeholder 2"/>
          <p:cNvSpPr>
            <a:spLocks noGrp="1"/>
          </p:cNvSpPr>
          <p:nvPr>
            <p:ph idx="1"/>
          </p:nvPr>
        </p:nvSpPr>
        <p:spPr>
          <a:xfrm>
            <a:off x="381000" y="2133600"/>
            <a:ext cx="8229600" cy="4237037"/>
          </a:xfrm>
        </p:spPr>
        <p:txBody>
          <a:bodyPr/>
          <a:lstStyle/>
          <a:p>
            <a:pPr>
              <a:buFont typeface="Wingdings" pitchFamily="2" charset="2"/>
              <a:buChar char="§"/>
            </a:pPr>
            <a:r>
              <a:rPr lang="en-US" dirty="0"/>
              <a:t>An example of  how things can unexpectedly go wrong with the use of AI is Microsoft’s </a:t>
            </a:r>
            <a:r>
              <a:rPr lang="en-US" dirty="0" err="1"/>
              <a:t>chatbot</a:t>
            </a:r>
            <a:r>
              <a:rPr lang="en-US" dirty="0"/>
              <a:t>, </a:t>
            </a:r>
            <a:r>
              <a:rPr lang="en-US" dirty="0" err="1"/>
              <a:t>Tay</a:t>
            </a:r>
            <a:r>
              <a:rPr lang="en-US" dirty="0"/>
              <a:t>, which was released on Twitter in 2016.</a:t>
            </a:r>
          </a:p>
          <a:p>
            <a:pPr lvl="1">
              <a:buFont typeface="Wingdings" pitchFamily="2" charset="2"/>
              <a:buChar char="§"/>
            </a:pPr>
            <a:r>
              <a:rPr lang="en-US" dirty="0"/>
              <a:t>due to the information it was receiving and learning from other Twitter users, the robot  begun to post inflammatory and offensive tweets.</a:t>
            </a:r>
          </a:p>
          <a:p>
            <a:pPr lvl="1">
              <a:buFont typeface="Wingdings" pitchFamily="2" charset="2"/>
              <a:buChar char="§"/>
            </a:pPr>
            <a:r>
              <a:rPr lang="en-US" dirty="0"/>
              <a:t>Which forced Microsoft shut the </a:t>
            </a:r>
            <a:r>
              <a:rPr lang="en-US" dirty="0" err="1"/>
              <a:t>chatbot</a:t>
            </a:r>
            <a:r>
              <a:rPr lang="en-US" dirty="0"/>
              <a:t> down immediately .</a:t>
            </a:r>
          </a:p>
          <a:p>
            <a:pPr lvl="1">
              <a:buFont typeface="Wingdings" pitchFamily="2" charset="2"/>
              <a:buChar char="§"/>
            </a:pPr>
            <a:r>
              <a:rPr lang="en-US" dirty="0"/>
              <a:t>If you read, there are many examples of an AI program misbehaving or </a:t>
            </a:r>
            <a:r>
              <a:rPr lang="en-US" dirty="0" err="1"/>
              <a:t>deepfakes</a:t>
            </a:r>
            <a:endParaRPr lang="en-US" dirty="0"/>
          </a:p>
        </p:txBody>
      </p:sp>
      <p:sp>
        <p:nvSpPr>
          <p:cNvPr id="4" name="Date Placeholder 3"/>
          <p:cNvSpPr>
            <a:spLocks noGrp="1"/>
          </p:cNvSpPr>
          <p:nvPr>
            <p:ph type="dt" sz="half" idx="10"/>
          </p:nvPr>
        </p:nvSpPr>
        <p:spPr/>
        <p:txBody>
          <a:bodyPr/>
          <a:lstStyle/>
          <a:p>
            <a:pPr>
              <a:defRPr/>
            </a:pPr>
            <a:r>
              <a:rPr lang="en-US"/>
              <a:t>18th August, 2021</a:t>
            </a:r>
          </a:p>
        </p:txBody>
      </p:sp>
      <p:sp>
        <p:nvSpPr>
          <p:cNvPr id="5" name="Footer Placeholder 4"/>
          <p:cNvSpPr>
            <a:spLocks noGrp="1"/>
          </p:cNvSpPr>
          <p:nvPr>
            <p:ph type="ftr" sz="quarter" idx="11"/>
          </p:nvPr>
        </p:nvSpPr>
        <p:spPr/>
        <p:txBody>
          <a:bodyPr/>
          <a:lstStyle/>
          <a:p>
            <a:pPr>
              <a:defRPr/>
            </a:pPr>
            <a:r>
              <a:rPr lang="en-US"/>
              <a:t>Villgro Boot camp training on AI4D, 2021</a:t>
            </a:r>
          </a:p>
        </p:txBody>
      </p:sp>
      <p:pic>
        <p:nvPicPr>
          <p:cNvPr id="6" name="Picture 5" descr="emblem FINAL NYINGENE2"/>
          <p:cNvPicPr>
            <a:picLocks noChangeAspect="1" noChangeArrowheads="1"/>
          </p:cNvPicPr>
          <p:nvPr/>
        </p:nvPicPr>
        <p:blipFill>
          <a:blip r:embed="rId2"/>
          <a:srcRect/>
          <a:stretch>
            <a:fillRect/>
          </a:stretch>
        </p:blipFill>
        <p:spPr bwMode="auto">
          <a:xfrm>
            <a:off x="7848600" y="685800"/>
            <a:ext cx="1066800" cy="10668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914400"/>
            <a:ext cx="7162800" cy="1047750"/>
          </a:xfrm>
        </p:spPr>
        <p:txBody>
          <a:bodyPr/>
          <a:lstStyle/>
          <a:p>
            <a:r>
              <a:rPr lang="en-US" sz="3200" b="1" dirty="0">
                <a:solidFill>
                  <a:srgbClr val="0070C0"/>
                </a:solidFill>
              </a:rPr>
              <a:t>Policies for regulating the adverse impacts of AI cont..</a:t>
            </a:r>
            <a:endParaRPr lang="en-US" sz="3200" dirty="0">
              <a:solidFill>
                <a:srgbClr val="0070C0"/>
              </a:solidFill>
            </a:endParaRPr>
          </a:p>
        </p:txBody>
      </p:sp>
      <p:sp>
        <p:nvSpPr>
          <p:cNvPr id="3" name="Content Placeholder 2"/>
          <p:cNvSpPr>
            <a:spLocks noGrp="1"/>
          </p:cNvSpPr>
          <p:nvPr>
            <p:ph idx="1"/>
          </p:nvPr>
        </p:nvSpPr>
        <p:spPr>
          <a:xfrm>
            <a:off x="304800" y="2133600"/>
            <a:ext cx="8305800" cy="4267200"/>
          </a:xfrm>
        </p:spPr>
        <p:txBody>
          <a:bodyPr/>
          <a:lstStyle/>
          <a:p>
            <a:pPr>
              <a:buFont typeface="Wingdings" pitchFamily="2" charset="2"/>
              <a:buChar char="§"/>
            </a:pPr>
            <a:r>
              <a:rPr lang="en-US" sz="2400" dirty="0"/>
              <a:t>Because of such challenges with AI, countries world over are trying to control the use of AI</a:t>
            </a:r>
          </a:p>
          <a:p>
            <a:pPr>
              <a:buFont typeface="Wingdings" pitchFamily="2" charset="2"/>
              <a:buChar char="§"/>
            </a:pPr>
            <a:r>
              <a:rPr lang="en-US" sz="2400" dirty="0"/>
              <a:t>For </a:t>
            </a:r>
            <a:r>
              <a:rPr lang="en-US" sz="2400" dirty="0" err="1"/>
              <a:t>deepfakes</a:t>
            </a:r>
            <a:r>
              <a:rPr lang="en-US" sz="2400" dirty="0"/>
              <a:t> systematic ways on how to detect </a:t>
            </a:r>
            <a:r>
              <a:rPr lang="en-US" sz="2400" dirty="0" err="1"/>
              <a:t>deepfakes</a:t>
            </a:r>
            <a:r>
              <a:rPr lang="en-US" sz="2400" dirty="0"/>
              <a:t> – just like other fake news - are being developed </a:t>
            </a:r>
          </a:p>
          <a:p>
            <a:pPr>
              <a:buFont typeface="Wingdings" pitchFamily="2" charset="2"/>
              <a:buChar char="§"/>
            </a:pPr>
            <a:r>
              <a:rPr lang="en-US" sz="2400" dirty="0"/>
              <a:t>In regard to control the unexpected outcome of the otherwise good intention of the use of AI, countries are putting in place various regulatory frameworks.</a:t>
            </a:r>
          </a:p>
          <a:p>
            <a:pPr>
              <a:buFont typeface="Wingdings" pitchFamily="2" charset="2"/>
              <a:buChar char="§"/>
            </a:pPr>
            <a:r>
              <a:rPr lang="en-US" sz="2400" dirty="0" err="1"/>
              <a:t>Cath</a:t>
            </a:r>
            <a:r>
              <a:rPr lang="en-US" sz="2400" dirty="0"/>
              <a:t>, 2018) developed three sets of ideas on how to systematically develop and support the ethical, legal and technical governance of AI; these are: </a:t>
            </a:r>
            <a:r>
              <a:rPr lang="en-US" sz="2400" dirty="0">
                <a:solidFill>
                  <a:srgbClr val="0070C0"/>
                </a:solidFill>
              </a:rPr>
              <a:t>Ethical governance; </a:t>
            </a:r>
            <a:r>
              <a:rPr lang="en-US" sz="2400" dirty="0" err="1">
                <a:solidFill>
                  <a:srgbClr val="0070C0"/>
                </a:solidFill>
              </a:rPr>
              <a:t>Explainability</a:t>
            </a:r>
            <a:r>
              <a:rPr lang="en-US" sz="2400" dirty="0">
                <a:solidFill>
                  <a:srgbClr val="0070C0"/>
                </a:solidFill>
              </a:rPr>
              <a:t> and interpretability; and Ethical auditing</a:t>
            </a:r>
          </a:p>
          <a:p>
            <a:pPr>
              <a:buNone/>
            </a:pPr>
            <a:r>
              <a:rPr lang="en-US" sz="2400" dirty="0"/>
              <a:t>  		</a:t>
            </a:r>
            <a:endParaRPr lang="en-US" sz="2000" dirty="0"/>
          </a:p>
          <a:p>
            <a:pPr lvl="1">
              <a:buFont typeface="Wingdings" pitchFamily="2" charset="2"/>
              <a:buChar char="§"/>
            </a:pPr>
            <a:endParaRPr lang="en-US" sz="2200" dirty="0"/>
          </a:p>
        </p:txBody>
      </p:sp>
      <p:sp>
        <p:nvSpPr>
          <p:cNvPr id="4" name="Date Placeholder 3"/>
          <p:cNvSpPr>
            <a:spLocks noGrp="1"/>
          </p:cNvSpPr>
          <p:nvPr>
            <p:ph type="dt" sz="half" idx="10"/>
          </p:nvPr>
        </p:nvSpPr>
        <p:spPr>
          <a:xfrm>
            <a:off x="457200" y="6613525"/>
            <a:ext cx="2133600" cy="244475"/>
          </a:xfrm>
        </p:spPr>
        <p:txBody>
          <a:bodyPr/>
          <a:lstStyle/>
          <a:p>
            <a:pPr>
              <a:defRPr/>
            </a:pPr>
            <a:r>
              <a:rPr lang="en-US" dirty="0"/>
              <a:t>18th August, 2021</a:t>
            </a:r>
          </a:p>
        </p:txBody>
      </p:sp>
      <p:sp>
        <p:nvSpPr>
          <p:cNvPr id="5" name="Footer Placeholder 4"/>
          <p:cNvSpPr>
            <a:spLocks noGrp="1"/>
          </p:cNvSpPr>
          <p:nvPr>
            <p:ph type="ftr" sz="quarter" idx="11"/>
          </p:nvPr>
        </p:nvSpPr>
        <p:spPr>
          <a:xfrm>
            <a:off x="5791200" y="6613525"/>
            <a:ext cx="3352800" cy="244475"/>
          </a:xfrm>
        </p:spPr>
        <p:txBody>
          <a:bodyPr/>
          <a:lstStyle/>
          <a:p>
            <a:pPr>
              <a:defRPr/>
            </a:pPr>
            <a:r>
              <a:rPr lang="en-US" dirty="0" err="1"/>
              <a:t>Villgro</a:t>
            </a:r>
            <a:r>
              <a:rPr lang="en-US" dirty="0"/>
              <a:t> Boot camp training on AI4D, 2021</a:t>
            </a:r>
          </a:p>
        </p:txBody>
      </p:sp>
      <p:pic>
        <p:nvPicPr>
          <p:cNvPr id="6" name="Picture 5" descr="emblem FINAL NYINGENE2"/>
          <p:cNvPicPr>
            <a:picLocks noChangeAspect="1" noChangeArrowheads="1"/>
          </p:cNvPicPr>
          <p:nvPr/>
        </p:nvPicPr>
        <p:blipFill>
          <a:blip r:embed="rId2"/>
          <a:srcRect/>
          <a:stretch>
            <a:fillRect/>
          </a:stretch>
        </p:blipFill>
        <p:spPr bwMode="auto">
          <a:xfrm>
            <a:off x="7924800" y="609600"/>
            <a:ext cx="1066800" cy="10668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7391400" cy="781050"/>
          </a:xfrm>
        </p:spPr>
        <p:txBody>
          <a:bodyPr/>
          <a:lstStyle/>
          <a:p>
            <a:r>
              <a:rPr lang="en-US" sz="3200" b="1" dirty="0">
                <a:solidFill>
                  <a:srgbClr val="0070C0"/>
                </a:solidFill>
              </a:rPr>
              <a:t>Policies for regulating the adverse impacts of AI cont..</a:t>
            </a:r>
            <a:endParaRPr lang="en-US" sz="3200" dirty="0">
              <a:solidFill>
                <a:srgbClr val="0070C0"/>
              </a:solidFill>
            </a:endParaRPr>
          </a:p>
        </p:txBody>
      </p:sp>
      <p:sp>
        <p:nvSpPr>
          <p:cNvPr id="3" name="Content Placeholder 2"/>
          <p:cNvSpPr>
            <a:spLocks noGrp="1"/>
          </p:cNvSpPr>
          <p:nvPr>
            <p:ph idx="1"/>
          </p:nvPr>
        </p:nvSpPr>
        <p:spPr>
          <a:xfrm>
            <a:off x="457200" y="2133600"/>
            <a:ext cx="8229600" cy="4389437"/>
          </a:xfrm>
        </p:spPr>
        <p:txBody>
          <a:bodyPr/>
          <a:lstStyle/>
          <a:p>
            <a:pPr>
              <a:buFont typeface="Wingdings" pitchFamily="2" charset="2"/>
              <a:buChar char="§"/>
            </a:pPr>
            <a:r>
              <a:rPr lang="en-US" dirty="0"/>
              <a:t>Ethical governance includes:</a:t>
            </a:r>
          </a:p>
          <a:p>
            <a:pPr lvl="1">
              <a:buFont typeface="Wingdings" pitchFamily="2" charset="2"/>
              <a:buChar char="§"/>
            </a:pPr>
            <a:r>
              <a:rPr lang="en-US" sz="2000" dirty="0"/>
              <a:t>focusing on the most pertinent ethical issues raised by AI, covering issues such as fairness, transparency and privacy .</a:t>
            </a:r>
          </a:p>
          <a:p>
            <a:pPr>
              <a:buFont typeface="Wingdings" pitchFamily="2" charset="2"/>
              <a:buChar char="§"/>
            </a:pPr>
            <a:r>
              <a:rPr lang="en-US" sz="2400" dirty="0" err="1"/>
              <a:t>Explainability</a:t>
            </a:r>
            <a:r>
              <a:rPr lang="en-US" sz="2400" dirty="0"/>
              <a:t> and interpretability</a:t>
            </a:r>
          </a:p>
          <a:p>
            <a:pPr lvl="1">
              <a:buFont typeface="Wingdings" pitchFamily="2" charset="2"/>
              <a:buChar char="§"/>
            </a:pPr>
            <a:r>
              <a:rPr lang="en-US" sz="2000" dirty="0"/>
              <a:t>to increase algorithmic fairness, transparency and accountability</a:t>
            </a:r>
          </a:p>
          <a:p>
            <a:pPr lvl="1">
              <a:buFont typeface="Wingdings" pitchFamily="2" charset="2"/>
              <a:buChar char="§"/>
            </a:pPr>
            <a:r>
              <a:rPr lang="en-US" sz="2000" dirty="0"/>
              <a:t>e.g.  entitles an  individuals a right to obtain an explanation on what algorithm decides about them (e.g. refusal of loan application)</a:t>
            </a:r>
            <a:endParaRPr lang="en-US" sz="2800" dirty="0"/>
          </a:p>
          <a:p>
            <a:pPr>
              <a:buFont typeface="Wingdings" pitchFamily="2" charset="2"/>
              <a:buChar char="§"/>
            </a:pPr>
            <a:r>
              <a:rPr lang="en-US" sz="2400" dirty="0"/>
              <a:t>Ethical auditing</a:t>
            </a:r>
          </a:p>
          <a:p>
            <a:pPr lvl="1">
              <a:buFont typeface="Wingdings" pitchFamily="2" charset="2"/>
              <a:buChar char="§"/>
            </a:pPr>
            <a:r>
              <a:rPr lang="en-US" sz="2000" dirty="0"/>
              <a:t>Auditing mechanisms are proposed as possible solutions that examine the inputs and outputs of algorithms for biases and harms</a:t>
            </a:r>
            <a:endParaRPr lang="en-US" sz="2200" dirty="0"/>
          </a:p>
          <a:p>
            <a:pPr lvl="1">
              <a:buNone/>
            </a:pPr>
            <a:endParaRPr lang="en-US" sz="2000" dirty="0"/>
          </a:p>
          <a:p>
            <a:pPr lvl="1">
              <a:buNone/>
            </a:pPr>
            <a:endParaRPr lang="en-US" sz="2000" dirty="0"/>
          </a:p>
        </p:txBody>
      </p:sp>
      <p:sp>
        <p:nvSpPr>
          <p:cNvPr id="4" name="Date Placeholder 3"/>
          <p:cNvSpPr>
            <a:spLocks noGrp="1"/>
          </p:cNvSpPr>
          <p:nvPr>
            <p:ph type="dt" sz="half" idx="10"/>
          </p:nvPr>
        </p:nvSpPr>
        <p:spPr>
          <a:xfrm>
            <a:off x="533400" y="6689725"/>
            <a:ext cx="2133600" cy="168275"/>
          </a:xfrm>
        </p:spPr>
        <p:txBody>
          <a:bodyPr/>
          <a:lstStyle/>
          <a:p>
            <a:pPr>
              <a:defRPr/>
            </a:pPr>
            <a:r>
              <a:rPr lang="en-US" dirty="0"/>
              <a:t>18th August, 2021</a:t>
            </a:r>
          </a:p>
        </p:txBody>
      </p:sp>
      <p:sp>
        <p:nvSpPr>
          <p:cNvPr id="5" name="Footer Placeholder 4"/>
          <p:cNvSpPr>
            <a:spLocks noGrp="1"/>
          </p:cNvSpPr>
          <p:nvPr>
            <p:ph type="ftr" sz="quarter" idx="11"/>
          </p:nvPr>
        </p:nvSpPr>
        <p:spPr>
          <a:xfrm>
            <a:off x="5867400" y="6553200"/>
            <a:ext cx="2895600" cy="304800"/>
          </a:xfrm>
        </p:spPr>
        <p:txBody>
          <a:bodyPr/>
          <a:lstStyle/>
          <a:p>
            <a:pPr>
              <a:defRPr/>
            </a:pPr>
            <a:r>
              <a:rPr lang="en-US" dirty="0" err="1"/>
              <a:t>Villgro</a:t>
            </a:r>
            <a:r>
              <a:rPr lang="en-US" dirty="0"/>
              <a:t> Boot camp training on AI4D, 2021</a:t>
            </a:r>
          </a:p>
        </p:txBody>
      </p:sp>
      <p:pic>
        <p:nvPicPr>
          <p:cNvPr id="6" name="Picture 6" descr="emblem FINAL NYINGENE2"/>
          <p:cNvPicPr>
            <a:picLocks noChangeAspect="1" noChangeArrowheads="1"/>
          </p:cNvPicPr>
          <p:nvPr/>
        </p:nvPicPr>
        <p:blipFill>
          <a:blip r:embed="rId2"/>
          <a:srcRect/>
          <a:stretch>
            <a:fillRect/>
          </a:stretch>
        </p:blipFill>
        <p:spPr bwMode="auto">
          <a:xfrm>
            <a:off x="8077200" y="533400"/>
            <a:ext cx="1066800" cy="10668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762000"/>
            <a:ext cx="6553200" cy="609600"/>
          </a:xfrm>
        </p:spPr>
        <p:txBody>
          <a:bodyPr/>
          <a:lstStyle/>
          <a:p>
            <a:r>
              <a:rPr lang="en-US" sz="3200" b="1" dirty="0">
                <a:solidFill>
                  <a:srgbClr val="0070C0"/>
                </a:solidFill>
              </a:rPr>
              <a:t>Concluding remarks</a:t>
            </a:r>
          </a:p>
        </p:txBody>
      </p:sp>
      <p:sp>
        <p:nvSpPr>
          <p:cNvPr id="3" name="Content Placeholder 2"/>
          <p:cNvSpPr>
            <a:spLocks noGrp="1"/>
          </p:cNvSpPr>
          <p:nvPr>
            <p:ph idx="1"/>
          </p:nvPr>
        </p:nvSpPr>
        <p:spPr>
          <a:xfrm>
            <a:off x="304800" y="1371600"/>
            <a:ext cx="8305800" cy="5257800"/>
          </a:xfrm>
        </p:spPr>
        <p:txBody>
          <a:bodyPr/>
          <a:lstStyle/>
          <a:p>
            <a:pPr>
              <a:buFont typeface="Wingdings" pitchFamily="2" charset="2"/>
              <a:buChar char="§"/>
            </a:pPr>
            <a:r>
              <a:rPr lang="en-US" sz="2400" dirty="0"/>
              <a:t>AI is at the heart of development, and it is already a common place in rich countries, but very little is happening in Africa countries.</a:t>
            </a:r>
          </a:p>
          <a:p>
            <a:pPr>
              <a:buFont typeface="Wingdings" pitchFamily="2" charset="2"/>
              <a:buChar char="§"/>
            </a:pPr>
            <a:r>
              <a:rPr lang="en-US" sz="2400" dirty="0"/>
              <a:t>Being a double edged technology, AI requires two sets of policies – those that promotes growth and those that regulate its use.</a:t>
            </a:r>
          </a:p>
          <a:p>
            <a:pPr>
              <a:buFont typeface="Wingdings" pitchFamily="2" charset="2"/>
              <a:buChar char="§"/>
            </a:pPr>
            <a:r>
              <a:rPr lang="en-US" sz="2400" dirty="0"/>
              <a:t>Implementation of these policies requires joint efforts of the private sector,  academia, governments and the civil society</a:t>
            </a:r>
          </a:p>
          <a:p>
            <a:pPr lvl="1">
              <a:buFont typeface="Wingdings" pitchFamily="2" charset="2"/>
              <a:buChar char="§"/>
            </a:pPr>
            <a:r>
              <a:rPr lang="en-US" sz="2000" dirty="0"/>
              <a:t>Governments to enact and oversee implementation of policies</a:t>
            </a:r>
          </a:p>
          <a:p>
            <a:pPr lvl="1">
              <a:buFont typeface="Wingdings" pitchFamily="2" charset="2"/>
              <a:buChar char="§"/>
            </a:pPr>
            <a:r>
              <a:rPr lang="en-US" sz="2000" dirty="0"/>
              <a:t>Private sector to mind quality and ethics in their use of AI</a:t>
            </a:r>
          </a:p>
          <a:p>
            <a:pPr lvl="1">
              <a:buFont typeface="Wingdings" pitchFamily="2" charset="2"/>
              <a:buChar char="§"/>
            </a:pPr>
            <a:r>
              <a:rPr lang="en-US" sz="2000" dirty="0"/>
              <a:t>Academia to carry out more research</a:t>
            </a:r>
          </a:p>
          <a:p>
            <a:pPr lvl="1">
              <a:buFont typeface="Wingdings" pitchFamily="2" charset="2"/>
              <a:buChar char="§"/>
            </a:pPr>
            <a:r>
              <a:rPr lang="en-US" sz="2000" dirty="0"/>
              <a:t>Civil society to close the gaps left by the government and private sector</a:t>
            </a:r>
          </a:p>
          <a:p>
            <a:pPr lvl="1">
              <a:buFont typeface="Wingdings" pitchFamily="2" charset="2"/>
              <a:buChar char="§"/>
            </a:pPr>
            <a:endParaRPr lang="en-US" sz="2000" dirty="0"/>
          </a:p>
        </p:txBody>
      </p:sp>
      <p:sp>
        <p:nvSpPr>
          <p:cNvPr id="4" name="Date Placeholder 3"/>
          <p:cNvSpPr>
            <a:spLocks noGrp="1"/>
          </p:cNvSpPr>
          <p:nvPr>
            <p:ph type="dt" sz="half" idx="10"/>
          </p:nvPr>
        </p:nvSpPr>
        <p:spPr>
          <a:xfrm>
            <a:off x="457200" y="6689725"/>
            <a:ext cx="2133600" cy="168275"/>
          </a:xfrm>
        </p:spPr>
        <p:txBody>
          <a:bodyPr/>
          <a:lstStyle/>
          <a:p>
            <a:pPr>
              <a:defRPr/>
            </a:pPr>
            <a:r>
              <a:rPr lang="en-US" dirty="0"/>
              <a:t>18th August, 2021</a:t>
            </a:r>
          </a:p>
        </p:txBody>
      </p:sp>
      <p:sp>
        <p:nvSpPr>
          <p:cNvPr id="5" name="Footer Placeholder 4"/>
          <p:cNvSpPr>
            <a:spLocks noGrp="1"/>
          </p:cNvSpPr>
          <p:nvPr>
            <p:ph type="ftr" sz="quarter" idx="11"/>
          </p:nvPr>
        </p:nvSpPr>
        <p:spPr>
          <a:xfrm>
            <a:off x="5334000" y="6537325"/>
            <a:ext cx="3352800" cy="320675"/>
          </a:xfrm>
        </p:spPr>
        <p:txBody>
          <a:bodyPr/>
          <a:lstStyle/>
          <a:p>
            <a:pPr>
              <a:defRPr/>
            </a:pPr>
            <a:r>
              <a:rPr lang="en-US" dirty="0" err="1"/>
              <a:t>Villgro</a:t>
            </a:r>
            <a:r>
              <a:rPr lang="en-US" dirty="0"/>
              <a:t> Boot camp training on AI4D, 2021</a:t>
            </a:r>
          </a:p>
        </p:txBody>
      </p:sp>
      <p:pic>
        <p:nvPicPr>
          <p:cNvPr id="6" name="Picture 6" descr="emblem FINAL NYINGENE2"/>
          <p:cNvPicPr>
            <a:picLocks noChangeAspect="1" noChangeArrowheads="1"/>
          </p:cNvPicPr>
          <p:nvPr/>
        </p:nvPicPr>
        <p:blipFill>
          <a:blip r:embed="rId2"/>
          <a:srcRect/>
          <a:stretch>
            <a:fillRect/>
          </a:stretch>
        </p:blipFill>
        <p:spPr bwMode="auto">
          <a:xfrm>
            <a:off x="8077200" y="533400"/>
            <a:ext cx="1066800" cy="10668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81000" y="1295400"/>
            <a:ext cx="7162800" cy="704850"/>
          </a:xfrm>
        </p:spPr>
        <p:txBody>
          <a:bodyPr/>
          <a:lstStyle/>
          <a:p>
            <a:pPr eaLnBrk="1" hangingPunct="1"/>
            <a:r>
              <a:rPr lang="en-US" sz="3200" b="1" dirty="0">
                <a:solidFill>
                  <a:srgbClr val="0070C0"/>
                </a:solidFill>
              </a:rPr>
              <a:t>Outline of the Presentation</a:t>
            </a:r>
          </a:p>
        </p:txBody>
      </p:sp>
      <p:sp>
        <p:nvSpPr>
          <p:cNvPr id="3" name="Content Placeholder 2"/>
          <p:cNvSpPr>
            <a:spLocks noGrp="1"/>
          </p:cNvSpPr>
          <p:nvPr>
            <p:ph idx="1"/>
          </p:nvPr>
        </p:nvSpPr>
        <p:spPr>
          <a:xfrm>
            <a:off x="381000" y="2133600"/>
            <a:ext cx="7620000" cy="3886200"/>
          </a:xfrm>
        </p:spPr>
        <p:txBody>
          <a:bodyPr>
            <a:normAutofit fontScale="47500" lnSpcReduction="20000"/>
          </a:bodyPr>
          <a:lstStyle/>
          <a:p>
            <a:pPr marL="274320" indent="-274320" eaLnBrk="1" fontAlgn="auto" hangingPunct="1">
              <a:spcAft>
                <a:spcPts val="0"/>
              </a:spcAft>
              <a:buClr>
                <a:schemeClr val="accent3"/>
              </a:buClr>
              <a:buFont typeface="Wingdings" pitchFamily="2" charset="2"/>
              <a:buChar char="§"/>
              <a:defRPr/>
            </a:pPr>
            <a:endParaRPr lang="en-US" sz="2800" dirty="0"/>
          </a:p>
          <a:p>
            <a:pPr marL="274320" indent="-274320" eaLnBrk="1" fontAlgn="auto" hangingPunct="1">
              <a:spcAft>
                <a:spcPts val="0"/>
              </a:spcAft>
              <a:buClr>
                <a:schemeClr val="accent3"/>
              </a:buClr>
              <a:buFont typeface="Wingdings" pitchFamily="2" charset="2"/>
              <a:buChar char="§"/>
              <a:defRPr/>
            </a:pPr>
            <a:endParaRPr lang="en-US" sz="2800" dirty="0"/>
          </a:p>
          <a:p>
            <a:pPr marL="274320" lvl="0" indent="-274320" eaLnBrk="1" fontAlgn="auto" hangingPunct="1">
              <a:spcAft>
                <a:spcPts val="0"/>
              </a:spcAft>
              <a:buClr>
                <a:schemeClr val="accent3"/>
              </a:buClr>
              <a:buFont typeface="Wingdings" pitchFamily="2" charset="2"/>
              <a:buChar char="§"/>
              <a:defRPr/>
            </a:pPr>
            <a:r>
              <a:rPr lang="en-US" sz="5100" dirty="0"/>
              <a:t>Introduction – what is AI</a:t>
            </a:r>
          </a:p>
          <a:p>
            <a:pPr marL="274320" lvl="0" indent="-274320" eaLnBrk="1" fontAlgn="auto" hangingPunct="1">
              <a:spcAft>
                <a:spcPts val="0"/>
              </a:spcAft>
              <a:buClr>
                <a:schemeClr val="accent3"/>
              </a:buClr>
              <a:buFont typeface="Wingdings" pitchFamily="2" charset="2"/>
              <a:buChar char="§"/>
              <a:defRPr/>
            </a:pPr>
            <a:r>
              <a:rPr lang="en-US" sz="5100" dirty="0"/>
              <a:t>AI Potential in development</a:t>
            </a:r>
          </a:p>
          <a:p>
            <a:pPr marL="274320" indent="-274320" eaLnBrk="1" fontAlgn="auto" hangingPunct="1">
              <a:spcAft>
                <a:spcPts val="0"/>
              </a:spcAft>
              <a:buClr>
                <a:schemeClr val="accent3"/>
              </a:buClr>
              <a:buFont typeface="Wingdings" pitchFamily="2" charset="2"/>
              <a:buChar char="§"/>
              <a:defRPr/>
            </a:pPr>
            <a:r>
              <a:rPr lang="en-US" sz="5100" dirty="0"/>
              <a:t>Innovation and policies for AI</a:t>
            </a:r>
          </a:p>
          <a:p>
            <a:pPr marL="641033" lvl="1" indent="-274320" eaLnBrk="1" fontAlgn="auto" hangingPunct="1">
              <a:spcAft>
                <a:spcPts val="0"/>
              </a:spcAft>
              <a:buClr>
                <a:schemeClr val="accent3"/>
              </a:buClr>
              <a:buFont typeface="Wingdings" pitchFamily="2" charset="2"/>
              <a:buChar char="§"/>
              <a:defRPr/>
            </a:pPr>
            <a:r>
              <a:rPr lang="en-US" sz="5100" dirty="0"/>
              <a:t>Brief revisit to innovation process</a:t>
            </a:r>
          </a:p>
          <a:p>
            <a:pPr marL="641033" lvl="1" indent="-274320" eaLnBrk="1" fontAlgn="auto" hangingPunct="1">
              <a:spcAft>
                <a:spcPts val="0"/>
              </a:spcAft>
              <a:buClr>
                <a:schemeClr val="accent3"/>
              </a:buClr>
              <a:buFont typeface="Wingdings" pitchFamily="2" charset="2"/>
              <a:buChar char="§"/>
              <a:defRPr/>
            </a:pPr>
            <a:r>
              <a:rPr lang="en-US" sz="5100" dirty="0"/>
              <a:t>Innovation policies for promoting AI</a:t>
            </a:r>
          </a:p>
          <a:p>
            <a:pPr marL="641033" lvl="1" indent="-274320" eaLnBrk="1" fontAlgn="auto" hangingPunct="1">
              <a:spcAft>
                <a:spcPts val="0"/>
              </a:spcAft>
              <a:buClr>
                <a:schemeClr val="accent3"/>
              </a:buClr>
              <a:buFont typeface="Wingdings" pitchFamily="2" charset="2"/>
              <a:buChar char="§"/>
              <a:defRPr/>
            </a:pPr>
            <a:r>
              <a:rPr lang="en-US" sz="5100" dirty="0"/>
              <a:t>Policies for regulating the adverse impacts of AI</a:t>
            </a:r>
          </a:p>
          <a:p>
            <a:pPr marL="274320" lvl="0" indent="-274320" eaLnBrk="1" fontAlgn="auto" hangingPunct="1">
              <a:spcAft>
                <a:spcPts val="0"/>
              </a:spcAft>
              <a:buClr>
                <a:schemeClr val="accent3"/>
              </a:buClr>
              <a:buFont typeface="Wingdings" pitchFamily="2" charset="2"/>
              <a:buChar char="§"/>
              <a:defRPr/>
            </a:pPr>
            <a:r>
              <a:rPr lang="en-US" sz="5100" dirty="0"/>
              <a:t>Some concluding remarks</a:t>
            </a:r>
          </a:p>
          <a:p>
            <a:pPr marL="274320" indent="-274320" eaLnBrk="1" fontAlgn="auto" hangingPunct="1">
              <a:spcAft>
                <a:spcPts val="0"/>
              </a:spcAft>
              <a:buClr>
                <a:schemeClr val="accent3"/>
              </a:buClr>
              <a:buNone/>
              <a:defRPr/>
            </a:pPr>
            <a:endParaRPr lang="en-US" sz="4000" dirty="0"/>
          </a:p>
          <a:p>
            <a:pPr marL="274320" indent="-274320" eaLnBrk="1" fontAlgn="auto" hangingPunct="1">
              <a:spcAft>
                <a:spcPts val="0"/>
              </a:spcAft>
              <a:buClr>
                <a:schemeClr val="accent3"/>
              </a:buClr>
              <a:buFont typeface="Wingdings 2" pitchFamily="18" charset="2"/>
              <a:buNone/>
              <a:defRPr/>
            </a:pPr>
            <a:r>
              <a:rPr lang="en-US" sz="4000" dirty="0"/>
              <a:t>	</a:t>
            </a:r>
          </a:p>
        </p:txBody>
      </p:sp>
      <p:sp>
        <p:nvSpPr>
          <p:cNvPr id="4" name="Date Placeholder 3"/>
          <p:cNvSpPr>
            <a:spLocks noGrp="1"/>
          </p:cNvSpPr>
          <p:nvPr>
            <p:ph type="dt" sz="quarter" idx="10"/>
          </p:nvPr>
        </p:nvSpPr>
        <p:spPr/>
        <p:txBody>
          <a:bodyPr/>
          <a:lstStyle/>
          <a:p>
            <a:pPr>
              <a:defRPr/>
            </a:pPr>
            <a:r>
              <a:rPr lang="en-US"/>
              <a:t>18th August, 2021</a:t>
            </a:r>
          </a:p>
        </p:txBody>
      </p:sp>
      <p:sp>
        <p:nvSpPr>
          <p:cNvPr id="5" name="Footer Placeholder 4"/>
          <p:cNvSpPr>
            <a:spLocks noGrp="1"/>
          </p:cNvSpPr>
          <p:nvPr>
            <p:ph type="ftr" sz="quarter" idx="11"/>
          </p:nvPr>
        </p:nvSpPr>
        <p:spPr>
          <a:xfrm>
            <a:off x="2667000" y="6356350"/>
            <a:ext cx="3962400" cy="365125"/>
          </a:xfrm>
        </p:spPr>
        <p:txBody>
          <a:bodyPr/>
          <a:lstStyle/>
          <a:p>
            <a:pPr>
              <a:defRPr/>
            </a:pPr>
            <a:r>
              <a:rPr lang="en-US"/>
              <a:t>Villgro Boot camp training on AI4D, 2021</a:t>
            </a:r>
            <a:endParaRPr lang="en-US" dirty="0"/>
          </a:p>
        </p:txBody>
      </p:sp>
      <p:pic>
        <p:nvPicPr>
          <p:cNvPr id="6150" name="Picture 5" descr="emblem FINAL NYINGENE2"/>
          <p:cNvPicPr>
            <a:picLocks noChangeAspect="1" noChangeArrowheads="1"/>
          </p:cNvPicPr>
          <p:nvPr/>
        </p:nvPicPr>
        <p:blipFill>
          <a:blip r:embed="rId2"/>
          <a:srcRect/>
          <a:stretch>
            <a:fillRect/>
          </a:stretch>
        </p:blipFill>
        <p:spPr bwMode="auto">
          <a:xfrm>
            <a:off x="8077200" y="609600"/>
            <a:ext cx="1066800" cy="1066800"/>
          </a:xfrm>
          <a:prstGeom prst="rect">
            <a:avLst/>
          </a:prstGeom>
          <a:noFill/>
          <a:ln w="9525">
            <a:noFill/>
            <a:miter lim="800000"/>
            <a:headEnd/>
            <a:tailEnd/>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704850"/>
            <a:ext cx="7239000" cy="1143000"/>
          </a:xfrm>
        </p:spPr>
        <p:txBody>
          <a:bodyPr/>
          <a:lstStyle/>
          <a:p>
            <a:endParaRPr lang="en-US"/>
          </a:p>
        </p:txBody>
      </p:sp>
      <p:sp>
        <p:nvSpPr>
          <p:cNvPr id="3" name="Content Placeholder 2"/>
          <p:cNvSpPr>
            <a:spLocks noGrp="1"/>
          </p:cNvSpPr>
          <p:nvPr>
            <p:ph idx="1"/>
          </p:nvPr>
        </p:nvSpPr>
        <p:spPr>
          <a:xfrm>
            <a:off x="457200" y="1935163"/>
            <a:ext cx="8229600" cy="4160837"/>
          </a:xfrm>
        </p:spPr>
        <p:txBody>
          <a:bodyPr/>
          <a:lstStyle/>
          <a:p>
            <a:pPr algn="ctr">
              <a:buFont typeface="Wingdings 2" pitchFamily="18" charset="2"/>
              <a:buNone/>
              <a:defRPr/>
            </a:pPr>
            <a:endParaRPr lang="en-US" sz="3600" dirty="0">
              <a:solidFill>
                <a:schemeClr val="bg2">
                  <a:lumMod val="50000"/>
                </a:schemeClr>
              </a:solidFill>
            </a:endParaRPr>
          </a:p>
          <a:p>
            <a:pPr algn="ctr">
              <a:buFont typeface="Wingdings 2" pitchFamily="18" charset="2"/>
              <a:buNone/>
              <a:defRPr/>
            </a:pPr>
            <a:r>
              <a:rPr lang="en-US" sz="3600" dirty="0">
                <a:solidFill>
                  <a:srgbClr val="0070C0"/>
                </a:solidFill>
              </a:rPr>
              <a:t>Thank you very much for your kind attention</a:t>
            </a:r>
          </a:p>
          <a:p>
            <a:pPr algn="ctr">
              <a:buFont typeface="Wingdings 2" pitchFamily="18" charset="2"/>
              <a:buNone/>
              <a:defRPr/>
            </a:pPr>
            <a:r>
              <a:rPr lang="en-US" sz="3600" dirty="0">
                <a:solidFill>
                  <a:srgbClr val="7030A0"/>
                </a:solidFill>
              </a:rPr>
              <a:t>For more  information on STIPRO please  visit www.stipro.or.tz</a:t>
            </a:r>
          </a:p>
        </p:txBody>
      </p:sp>
      <p:sp>
        <p:nvSpPr>
          <p:cNvPr id="4" name="Date Placeholder 3"/>
          <p:cNvSpPr>
            <a:spLocks noGrp="1"/>
          </p:cNvSpPr>
          <p:nvPr>
            <p:ph type="dt" sz="quarter" idx="10"/>
          </p:nvPr>
        </p:nvSpPr>
        <p:spPr/>
        <p:txBody>
          <a:bodyPr/>
          <a:lstStyle/>
          <a:p>
            <a:pPr>
              <a:defRPr/>
            </a:pPr>
            <a:r>
              <a:rPr lang="en-US"/>
              <a:t>18th August, 2021</a:t>
            </a:r>
          </a:p>
        </p:txBody>
      </p:sp>
      <p:sp>
        <p:nvSpPr>
          <p:cNvPr id="5" name="Footer Placeholder 4"/>
          <p:cNvSpPr>
            <a:spLocks noGrp="1"/>
          </p:cNvSpPr>
          <p:nvPr>
            <p:ph type="ftr" sz="quarter" idx="11"/>
          </p:nvPr>
        </p:nvSpPr>
        <p:spPr>
          <a:xfrm>
            <a:off x="2667000" y="6356350"/>
            <a:ext cx="4191000" cy="365125"/>
          </a:xfrm>
        </p:spPr>
        <p:txBody>
          <a:bodyPr/>
          <a:lstStyle/>
          <a:p>
            <a:pPr>
              <a:defRPr/>
            </a:pPr>
            <a:r>
              <a:rPr lang="en-US"/>
              <a:t>Villgro Boot camp training on AI4D, 2021</a:t>
            </a:r>
            <a:endParaRPr lang="en-US" dirty="0"/>
          </a:p>
        </p:txBody>
      </p:sp>
      <p:pic>
        <p:nvPicPr>
          <p:cNvPr id="19462" name="Picture 6" descr="emblem FINAL NYINGENE2"/>
          <p:cNvPicPr>
            <a:picLocks noChangeAspect="1" noChangeArrowheads="1"/>
          </p:cNvPicPr>
          <p:nvPr/>
        </p:nvPicPr>
        <p:blipFill>
          <a:blip r:embed="rId2"/>
          <a:srcRect/>
          <a:stretch>
            <a:fillRect/>
          </a:stretch>
        </p:blipFill>
        <p:spPr bwMode="auto">
          <a:xfrm>
            <a:off x="8077200" y="533400"/>
            <a:ext cx="1066800" cy="10668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914400"/>
            <a:ext cx="6096000" cy="609600"/>
          </a:xfrm>
        </p:spPr>
        <p:txBody>
          <a:bodyPr/>
          <a:lstStyle/>
          <a:p>
            <a:pPr eaLnBrk="1" hangingPunct="1"/>
            <a:r>
              <a:rPr lang="en-US" sz="3200" b="1" dirty="0">
                <a:solidFill>
                  <a:srgbClr val="0070C0"/>
                </a:solidFill>
              </a:rPr>
              <a:t>What is AI</a:t>
            </a:r>
          </a:p>
        </p:txBody>
      </p:sp>
      <p:sp>
        <p:nvSpPr>
          <p:cNvPr id="7171" name="Content Placeholder 2"/>
          <p:cNvSpPr>
            <a:spLocks noGrp="1"/>
          </p:cNvSpPr>
          <p:nvPr>
            <p:ph idx="1"/>
          </p:nvPr>
        </p:nvSpPr>
        <p:spPr>
          <a:xfrm>
            <a:off x="457200" y="1676400"/>
            <a:ext cx="7696200" cy="4724400"/>
          </a:xfrm>
        </p:spPr>
        <p:txBody>
          <a:bodyPr/>
          <a:lstStyle/>
          <a:p>
            <a:pPr lvl="1" eaLnBrk="1" hangingPunct="1">
              <a:buFont typeface="Wingdings" pitchFamily="2" charset="2"/>
              <a:buChar char="§"/>
            </a:pPr>
            <a:r>
              <a:rPr lang="en-US" dirty="0"/>
              <a:t>Artificial intelligence (AI) is artificial creation of human-like intelligence that can learn, reason, plan, perceive or process natural language through computer programs.</a:t>
            </a:r>
          </a:p>
          <a:p>
            <a:pPr lvl="1" eaLnBrk="1" hangingPunct="1">
              <a:buFont typeface="Wingdings" pitchFamily="2" charset="2"/>
              <a:buChar char="§"/>
            </a:pPr>
            <a:r>
              <a:rPr lang="en-US" dirty="0"/>
              <a:t>Unlike the normal computer programs that are run through human intelligence, AI program gives the computer instructions that allow it to learn from data without new step-by-step instructions by the programmer (Internet Society, 2017.</a:t>
            </a:r>
          </a:p>
          <a:p>
            <a:pPr lvl="1" eaLnBrk="1" hangingPunct="1">
              <a:buFont typeface="Wingdings" pitchFamily="2" charset="2"/>
              <a:buChar char="§"/>
            </a:pPr>
            <a:r>
              <a:rPr lang="en-US" dirty="0"/>
              <a:t>This way computers can be used for new, complicated tasks that could not be manually programmed</a:t>
            </a:r>
            <a:endParaRPr lang="en-GB" dirty="0"/>
          </a:p>
        </p:txBody>
      </p:sp>
      <p:sp>
        <p:nvSpPr>
          <p:cNvPr id="4" name="Date Placeholder 3"/>
          <p:cNvSpPr>
            <a:spLocks noGrp="1"/>
          </p:cNvSpPr>
          <p:nvPr>
            <p:ph type="dt" sz="quarter" idx="10"/>
          </p:nvPr>
        </p:nvSpPr>
        <p:spPr>
          <a:xfrm>
            <a:off x="457200" y="6629400"/>
            <a:ext cx="2133600" cy="228600"/>
          </a:xfrm>
        </p:spPr>
        <p:txBody>
          <a:bodyPr/>
          <a:lstStyle/>
          <a:p>
            <a:pPr>
              <a:defRPr/>
            </a:pPr>
            <a:r>
              <a:rPr lang="en-US"/>
              <a:t>18th August, 2021</a:t>
            </a:r>
            <a:endParaRPr lang="en-US" dirty="0"/>
          </a:p>
        </p:txBody>
      </p:sp>
      <p:sp>
        <p:nvSpPr>
          <p:cNvPr id="5" name="Footer Placeholder 4"/>
          <p:cNvSpPr>
            <a:spLocks noGrp="1"/>
          </p:cNvSpPr>
          <p:nvPr>
            <p:ph type="ftr" sz="quarter" idx="11"/>
          </p:nvPr>
        </p:nvSpPr>
        <p:spPr>
          <a:xfrm>
            <a:off x="3733800" y="6553200"/>
            <a:ext cx="4419600" cy="259080"/>
          </a:xfrm>
        </p:spPr>
        <p:txBody>
          <a:bodyPr/>
          <a:lstStyle/>
          <a:p>
            <a:pPr>
              <a:defRPr/>
            </a:pPr>
            <a:r>
              <a:rPr lang="en-US"/>
              <a:t>Villgro Boot camp training on AI4D, 2021</a:t>
            </a:r>
            <a:endParaRPr lang="en-US" dirty="0"/>
          </a:p>
        </p:txBody>
      </p:sp>
      <p:pic>
        <p:nvPicPr>
          <p:cNvPr id="7174" name="Picture 5" descr="emblem FINAL NYINGENE2"/>
          <p:cNvPicPr>
            <a:picLocks noChangeAspect="1" noChangeArrowheads="1"/>
          </p:cNvPicPr>
          <p:nvPr/>
        </p:nvPicPr>
        <p:blipFill>
          <a:blip r:embed="rId2"/>
          <a:srcRect/>
          <a:stretch>
            <a:fillRect/>
          </a:stretch>
        </p:blipFill>
        <p:spPr bwMode="auto">
          <a:xfrm>
            <a:off x="8077200" y="609600"/>
            <a:ext cx="1066800" cy="10668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6019800" cy="704850"/>
          </a:xfrm>
        </p:spPr>
        <p:txBody>
          <a:bodyPr/>
          <a:lstStyle/>
          <a:p>
            <a:r>
              <a:rPr lang="en-US" sz="3200" b="1" dirty="0">
                <a:solidFill>
                  <a:srgbClr val="0070C0"/>
                </a:solidFill>
              </a:rPr>
              <a:t>AI</a:t>
            </a:r>
            <a:r>
              <a:rPr lang="en-US" sz="3200" dirty="0">
                <a:solidFill>
                  <a:srgbClr val="0070C0"/>
                </a:solidFill>
              </a:rPr>
              <a:t> </a:t>
            </a:r>
            <a:r>
              <a:rPr lang="en-US" sz="3200" b="1" dirty="0">
                <a:solidFill>
                  <a:srgbClr val="0070C0"/>
                </a:solidFill>
              </a:rPr>
              <a:t>Potential in development </a:t>
            </a:r>
            <a:endParaRPr lang="en-US" sz="3200" dirty="0">
              <a:solidFill>
                <a:srgbClr val="0070C0"/>
              </a:solidFill>
            </a:endParaRPr>
          </a:p>
        </p:txBody>
      </p:sp>
      <p:sp>
        <p:nvSpPr>
          <p:cNvPr id="3" name="Content Placeholder 2"/>
          <p:cNvSpPr>
            <a:spLocks noGrp="1"/>
          </p:cNvSpPr>
          <p:nvPr>
            <p:ph idx="1"/>
          </p:nvPr>
        </p:nvSpPr>
        <p:spPr>
          <a:xfrm>
            <a:off x="533400" y="1676400"/>
            <a:ext cx="8229600" cy="4724400"/>
          </a:xfrm>
        </p:spPr>
        <p:txBody>
          <a:bodyPr/>
          <a:lstStyle/>
          <a:p>
            <a:pPr marL="274320" indent="-274320" eaLnBrk="1" fontAlgn="auto" hangingPunct="1">
              <a:spcAft>
                <a:spcPts val="0"/>
              </a:spcAft>
              <a:buClr>
                <a:schemeClr val="accent3"/>
              </a:buClr>
              <a:buFont typeface="Wingdings" pitchFamily="2" charset="2"/>
              <a:buChar char="§"/>
              <a:defRPr/>
            </a:pPr>
            <a:r>
              <a:rPr lang="en-US" sz="2400" dirty="0"/>
              <a:t>Economically, AI has enormous potential to bring down cost of production, enhance efficiency and thereby promotes growth of countries.</a:t>
            </a:r>
          </a:p>
          <a:p>
            <a:pPr marL="274320" indent="-274320" eaLnBrk="1" fontAlgn="auto" hangingPunct="1">
              <a:spcAft>
                <a:spcPts val="0"/>
              </a:spcAft>
              <a:buClr>
                <a:schemeClr val="accent3"/>
              </a:buClr>
              <a:buFont typeface="Wingdings" pitchFamily="2" charset="2"/>
              <a:buChar char="§"/>
              <a:defRPr/>
            </a:pPr>
            <a:r>
              <a:rPr lang="en-US" sz="2400" dirty="0"/>
              <a:t>According to a recent study on the long-term economic impact of AI around the world, it is stipulated AI to have the potential to double a country’s GDP growth rate by 2035 (Access Partnership, ND).</a:t>
            </a:r>
          </a:p>
          <a:p>
            <a:pPr marL="274320" indent="-274320" eaLnBrk="1" fontAlgn="auto" hangingPunct="1">
              <a:spcAft>
                <a:spcPts val="0"/>
              </a:spcAft>
              <a:buClr>
                <a:schemeClr val="accent3"/>
              </a:buClr>
              <a:buFont typeface="Wingdings" pitchFamily="2" charset="2"/>
              <a:buChar char="§"/>
              <a:defRPr/>
            </a:pPr>
            <a:r>
              <a:rPr lang="en-US" sz="2400" dirty="0"/>
              <a:t>It is also estimated that  by 2030,AI will add $15.7 trillion to the global GDP (</a:t>
            </a:r>
            <a:r>
              <a:rPr lang="en-US" sz="2400" dirty="0" err="1"/>
              <a:t>Travally</a:t>
            </a:r>
            <a:r>
              <a:rPr lang="en-US" sz="2400" dirty="0"/>
              <a:t> and </a:t>
            </a:r>
            <a:r>
              <a:rPr lang="en-US" sz="2400" dirty="0" err="1"/>
              <a:t>Muyunyi</a:t>
            </a:r>
            <a:r>
              <a:rPr lang="en-US" sz="2400" dirty="0"/>
              <a:t>, 2020).</a:t>
            </a:r>
          </a:p>
          <a:p>
            <a:pPr marL="274320" indent="-274320" eaLnBrk="1" fontAlgn="auto" hangingPunct="1">
              <a:spcAft>
                <a:spcPts val="0"/>
              </a:spcAft>
              <a:buClr>
                <a:schemeClr val="accent3"/>
              </a:buClr>
              <a:buFont typeface="Wingdings" pitchFamily="2" charset="2"/>
              <a:buChar char="§"/>
              <a:defRPr/>
            </a:pPr>
            <a:r>
              <a:rPr lang="en-US" sz="2400" dirty="0"/>
              <a:t>AI can/is also used in beneficial non economic activities, including efficient governance and provision of service, security and surveillance, etc.</a:t>
            </a:r>
          </a:p>
          <a:p>
            <a:endParaRPr lang="en-US" dirty="0"/>
          </a:p>
        </p:txBody>
      </p:sp>
      <p:sp>
        <p:nvSpPr>
          <p:cNvPr id="4" name="Date Placeholder 3"/>
          <p:cNvSpPr>
            <a:spLocks noGrp="1"/>
          </p:cNvSpPr>
          <p:nvPr>
            <p:ph type="dt" sz="half" idx="10"/>
          </p:nvPr>
        </p:nvSpPr>
        <p:spPr/>
        <p:txBody>
          <a:bodyPr/>
          <a:lstStyle/>
          <a:p>
            <a:pPr>
              <a:defRPr/>
            </a:pPr>
            <a:r>
              <a:rPr lang="en-US"/>
              <a:t>18th August, 2021</a:t>
            </a:r>
          </a:p>
        </p:txBody>
      </p:sp>
      <p:sp>
        <p:nvSpPr>
          <p:cNvPr id="5" name="Footer Placeholder 4"/>
          <p:cNvSpPr>
            <a:spLocks noGrp="1"/>
          </p:cNvSpPr>
          <p:nvPr>
            <p:ph type="ftr" sz="quarter" idx="11"/>
          </p:nvPr>
        </p:nvSpPr>
        <p:spPr/>
        <p:txBody>
          <a:bodyPr/>
          <a:lstStyle/>
          <a:p>
            <a:pPr>
              <a:defRPr/>
            </a:pPr>
            <a:r>
              <a:rPr lang="en-US"/>
              <a:t>Villgro Boot camp training on AI4D, 2021</a:t>
            </a:r>
          </a:p>
        </p:txBody>
      </p:sp>
      <p:pic>
        <p:nvPicPr>
          <p:cNvPr id="6" name="Picture 5" descr="emblem FINAL NYINGENE2"/>
          <p:cNvPicPr>
            <a:picLocks noChangeAspect="1" noChangeArrowheads="1"/>
          </p:cNvPicPr>
          <p:nvPr/>
        </p:nvPicPr>
        <p:blipFill>
          <a:blip r:embed="rId2"/>
          <a:srcRect/>
          <a:stretch>
            <a:fillRect/>
          </a:stretch>
        </p:blipFill>
        <p:spPr bwMode="auto">
          <a:xfrm>
            <a:off x="8077200" y="609600"/>
            <a:ext cx="1066800" cy="106680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010400" cy="704850"/>
          </a:xfrm>
        </p:spPr>
        <p:txBody>
          <a:bodyPr/>
          <a:lstStyle/>
          <a:p>
            <a:r>
              <a:rPr lang="en-US" sz="3200" b="1" dirty="0">
                <a:solidFill>
                  <a:srgbClr val="0070C0"/>
                </a:solidFill>
              </a:rPr>
              <a:t>AI</a:t>
            </a:r>
            <a:r>
              <a:rPr lang="en-US" sz="3200" dirty="0">
                <a:solidFill>
                  <a:srgbClr val="0070C0"/>
                </a:solidFill>
              </a:rPr>
              <a:t> </a:t>
            </a:r>
            <a:r>
              <a:rPr lang="en-US" sz="3200" b="1" dirty="0">
                <a:solidFill>
                  <a:srgbClr val="0070C0"/>
                </a:solidFill>
              </a:rPr>
              <a:t>Potential in development  cont..</a:t>
            </a:r>
            <a:endParaRPr lang="en-US" sz="3200" dirty="0">
              <a:solidFill>
                <a:srgbClr val="0070C0"/>
              </a:solidFill>
            </a:endParaRPr>
          </a:p>
        </p:txBody>
      </p:sp>
      <p:sp>
        <p:nvSpPr>
          <p:cNvPr id="3" name="Content Placeholder 2"/>
          <p:cNvSpPr>
            <a:spLocks noGrp="1"/>
          </p:cNvSpPr>
          <p:nvPr>
            <p:ph idx="1"/>
          </p:nvPr>
        </p:nvSpPr>
        <p:spPr>
          <a:xfrm>
            <a:off x="457200" y="1524000"/>
            <a:ext cx="8229600" cy="4876800"/>
          </a:xfrm>
        </p:spPr>
        <p:txBody>
          <a:bodyPr/>
          <a:lstStyle/>
          <a:p>
            <a:pPr marL="274320" indent="-274320" eaLnBrk="1" fontAlgn="auto" hangingPunct="1">
              <a:spcAft>
                <a:spcPts val="0"/>
              </a:spcAft>
              <a:buClr>
                <a:schemeClr val="accent3"/>
              </a:buClr>
              <a:buFont typeface="Wingdings" pitchFamily="2" charset="2"/>
              <a:buChar char="§"/>
              <a:defRPr/>
            </a:pPr>
            <a:r>
              <a:rPr lang="en-US" sz="2800" dirty="0"/>
              <a:t>The use of AI is already a common place in rich countries, e.g. :</a:t>
            </a:r>
          </a:p>
          <a:p>
            <a:pPr marL="641033" lvl="1" indent="-274320" eaLnBrk="1" fontAlgn="auto" hangingPunct="1">
              <a:spcAft>
                <a:spcPts val="0"/>
              </a:spcAft>
              <a:buClr>
                <a:schemeClr val="accent3"/>
              </a:buClr>
              <a:buFont typeface="Wingdings" pitchFamily="2" charset="2"/>
              <a:buChar char="§"/>
              <a:defRPr/>
            </a:pPr>
            <a:r>
              <a:rPr lang="en-US" dirty="0"/>
              <a:t>more than half of the European manufacturers (51%) are implementing  AI solutions, Japan,30%  and the US, 28% (</a:t>
            </a:r>
            <a:r>
              <a:rPr lang="en-US" dirty="0" err="1"/>
              <a:t>Capgemini’s</a:t>
            </a:r>
            <a:r>
              <a:rPr lang="en-US" dirty="0"/>
              <a:t> research institute (2020). </a:t>
            </a:r>
          </a:p>
          <a:p>
            <a:pPr marL="274320" indent="-274320" eaLnBrk="1" fontAlgn="auto" hangingPunct="1">
              <a:spcAft>
                <a:spcPts val="0"/>
              </a:spcAft>
              <a:buClr>
                <a:schemeClr val="accent3"/>
              </a:buClr>
              <a:buFont typeface="Wingdings" pitchFamily="2" charset="2"/>
              <a:buChar char="§"/>
              <a:defRPr/>
            </a:pPr>
            <a:r>
              <a:rPr lang="en-US" sz="2400" dirty="0"/>
              <a:t>Africa has shown some potential, but it is very much behind – just like in many other new technologies.</a:t>
            </a:r>
          </a:p>
          <a:p>
            <a:pPr marL="274320" indent="-274320" eaLnBrk="1" fontAlgn="auto" hangingPunct="1">
              <a:spcAft>
                <a:spcPts val="0"/>
              </a:spcAft>
              <a:buClr>
                <a:schemeClr val="accent3"/>
              </a:buClr>
              <a:buFont typeface="Wingdings" pitchFamily="2" charset="2"/>
              <a:buChar char="§"/>
              <a:defRPr/>
            </a:pPr>
            <a:r>
              <a:rPr lang="en-US" sz="2400" dirty="0"/>
              <a:t>For this reasons concerted efforts are required to promote responsible AI in Africa.</a:t>
            </a:r>
          </a:p>
          <a:p>
            <a:pPr marL="274320" indent="-274320" eaLnBrk="1" fontAlgn="auto" hangingPunct="1">
              <a:spcAft>
                <a:spcPts val="0"/>
              </a:spcAft>
              <a:buClr>
                <a:schemeClr val="accent3"/>
              </a:buClr>
              <a:buFont typeface="Wingdings" pitchFamily="2" charset="2"/>
              <a:buChar char="§"/>
              <a:defRPr/>
            </a:pPr>
            <a:r>
              <a:rPr lang="en-US" sz="2400" dirty="0"/>
              <a:t>Good policies and regulatory frameworks are at the heart of this efforts.</a:t>
            </a:r>
          </a:p>
          <a:p>
            <a:endParaRPr lang="en-US" dirty="0"/>
          </a:p>
        </p:txBody>
      </p:sp>
      <p:sp>
        <p:nvSpPr>
          <p:cNvPr id="4" name="Date Placeholder 3"/>
          <p:cNvSpPr>
            <a:spLocks noGrp="1"/>
          </p:cNvSpPr>
          <p:nvPr>
            <p:ph type="dt" sz="half" idx="10"/>
          </p:nvPr>
        </p:nvSpPr>
        <p:spPr/>
        <p:txBody>
          <a:bodyPr/>
          <a:lstStyle/>
          <a:p>
            <a:pPr>
              <a:defRPr/>
            </a:pPr>
            <a:r>
              <a:rPr lang="en-US"/>
              <a:t>18th August, 2021</a:t>
            </a:r>
          </a:p>
        </p:txBody>
      </p:sp>
      <p:sp>
        <p:nvSpPr>
          <p:cNvPr id="5" name="Footer Placeholder 4"/>
          <p:cNvSpPr>
            <a:spLocks noGrp="1"/>
          </p:cNvSpPr>
          <p:nvPr>
            <p:ph type="ftr" sz="quarter" idx="11"/>
          </p:nvPr>
        </p:nvSpPr>
        <p:spPr/>
        <p:txBody>
          <a:bodyPr/>
          <a:lstStyle/>
          <a:p>
            <a:pPr>
              <a:defRPr/>
            </a:pPr>
            <a:r>
              <a:rPr lang="en-US"/>
              <a:t>Villgro Boot camp training on AI4D, 2021</a:t>
            </a:r>
          </a:p>
        </p:txBody>
      </p:sp>
      <p:pic>
        <p:nvPicPr>
          <p:cNvPr id="6" name="Picture 5" descr="emblem FINAL NYINGENE2"/>
          <p:cNvPicPr>
            <a:picLocks noChangeAspect="1" noChangeArrowheads="1"/>
          </p:cNvPicPr>
          <p:nvPr/>
        </p:nvPicPr>
        <p:blipFill>
          <a:blip r:embed="rId2"/>
          <a:srcRect/>
          <a:stretch>
            <a:fillRect/>
          </a:stretch>
        </p:blipFill>
        <p:spPr bwMode="auto">
          <a:xfrm>
            <a:off x="8077200" y="609600"/>
            <a:ext cx="1066800" cy="10668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762000"/>
            <a:ext cx="6934200" cy="762000"/>
          </a:xfrm>
        </p:spPr>
        <p:txBody>
          <a:bodyPr/>
          <a:lstStyle/>
          <a:p>
            <a:r>
              <a:rPr lang="en-US" sz="2800" b="1" dirty="0">
                <a:solidFill>
                  <a:srgbClr val="0070C0"/>
                </a:solidFill>
              </a:rPr>
              <a:t>Innovation and policies for AI</a:t>
            </a:r>
          </a:p>
        </p:txBody>
      </p:sp>
      <p:sp>
        <p:nvSpPr>
          <p:cNvPr id="13315" name="Content Placeholder 2"/>
          <p:cNvSpPr>
            <a:spLocks noGrp="1"/>
          </p:cNvSpPr>
          <p:nvPr>
            <p:ph idx="1"/>
          </p:nvPr>
        </p:nvSpPr>
        <p:spPr>
          <a:xfrm>
            <a:off x="304800" y="1752600"/>
            <a:ext cx="8382000" cy="4724400"/>
          </a:xfrm>
        </p:spPr>
        <p:txBody>
          <a:bodyPr/>
          <a:lstStyle/>
          <a:p>
            <a:pPr lvl="1">
              <a:buNone/>
            </a:pPr>
            <a:r>
              <a:rPr lang="en-US" b="1" dirty="0">
                <a:solidFill>
                  <a:srgbClr val="002060"/>
                </a:solidFill>
              </a:rPr>
              <a:t>Innovation process</a:t>
            </a:r>
            <a:endParaRPr lang="en-US" dirty="0">
              <a:solidFill>
                <a:srgbClr val="002060"/>
              </a:solidFill>
            </a:endParaRPr>
          </a:p>
          <a:p>
            <a:pPr lvl="1">
              <a:buFont typeface="Wingdings" pitchFamily="2" charset="2"/>
              <a:buChar char="§"/>
            </a:pPr>
            <a:r>
              <a:rPr lang="en-US" dirty="0"/>
              <a:t>Being a new technology, policies for  AI are generally those for innovation – with additional regulatory frameworks because of  potential for  adverse impacts.</a:t>
            </a:r>
          </a:p>
          <a:p>
            <a:pPr lvl="1">
              <a:buFont typeface="Wingdings" pitchFamily="2" charset="2"/>
              <a:buChar char="§"/>
            </a:pPr>
            <a:r>
              <a:rPr lang="en-US" dirty="0"/>
              <a:t>Like all other policies, innovation policies requires a good understanding of the phenomenon  and conditions that promotes it.</a:t>
            </a:r>
          </a:p>
          <a:p>
            <a:pPr lvl="1">
              <a:buFont typeface="Wingdings" pitchFamily="2" charset="2"/>
              <a:buChar char="§"/>
            </a:pPr>
            <a:r>
              <a:rPr lang="en-US" dirty="0"/>
              <a:t>Simply defined – in economic terms - innovation is defined as market introduction of new or improved products and processes.</a:t>
            </a:r>
          </a:p>
          <a:p>
            <a:pPr lvl="1">
              <a:buFont typeface="Wingdings" pitchFamily="2" charset="2"/>
              <a:buChar char="§"/>
            </a:pPr>
            <a:r>
              <a:rPr lang="en-US" dirty="0"/>
              <a:t>Terminological distinctions between invention  and innovation</a:t>
            </a:r>
            <a:endParaRPr lang="en-US" dirty="0">
              <a:solidFill>
                <a:srgbClr val="0070C0"/>
              </a:solidFill>
            </a:endParaRPr>
          </a:p>
          <a:p>
            <a:pPr lvl="2">
              <a:buNone/>
            </a:pPr>
            <a:endParaRPr lang="en-US" sz="1900" dirty="0"/>
          </a:p>
          <a:p>
            <a:pPr>
              <a:buFont typeface="Wingdings 2" pitchFamily="18" charset="2"/>
              <a:buNone/>
            </a:pPr>
            <a:endParaRPr lang="en-US" sz="2400" dirty="0"/>
          </a:p>
        </p:txBody>
      </p:sp>
      <p:sp>
        <p:nvSpPr>
          <p:cNvPr id="4" name="Date Placeholder 3"/>
          <p:cNvSpPr>
            <a:spLocks noGrp="1"/>
          </p:cNvSpPr>
          <p:nvPr>
            <p:ph type="dt" sz="quarter" idx="10"/>
          </p:nvPr>
        </p:nvSpPr>
        <p:spPr>
          <a:xfrm>
            <a:off x="609600" y="6613525"/>
            <a:ext cx="2133600" cy="244475"/>
          </a:xfrm>
        </p:spPr>
        <p:txBody>
          <a:bodyPr/>
          <a:lstStyle/>
          <a:p>
            <a:pPr>
              <a:defRPr/>
            </a:pPr>
            <a:r>
              <a:rPr lang="en-US"/>
              <a:t>18th August, 2021</a:t>
            </a:r>
            <a:endParaRPr lang="en-US" dirty="0"/>
          </a:p>
        </p:txBody>
      </p:sp>
      <p:sp>
        <p:nvSpPr>
          <p:cNvPr id="5" name="Footer Placeholder 4"/>
          <p:cNvSpPr>
            <a:spLocks noGrp="1"/>
          </p:cNvSpPr>
          <p:nvPr>
            <p:ph type="ftr" sz="quarter" idx="11"/>
          </p:nvPr>
        </p:nvSpPr>
        <p:spPr>
          <a:xfrm>
            <a:off x="3733800" y="6461125"/>
            <a:ext cx="5029200" cy="396875"/>
          </a:xfrm>
        </p:spPr>
        <p:txBody>
          <a:bodyPr/>
          <a:lstStyle/>
          <a:p>
            <a:pPr>
              <a:defRPr/>
            </a:pPr>
            <a:r>
              <a:rPr lang="en-US"/>
              <a:t>Villgro Boot camp training on AI4D, 2021</a:t>
            </a:r>
            <a:endParaRPr lang="en-US" dirty="0"/>
          </a:p>
        </p:txBody>
      </p:sp>
      <p:pic>
        <p:nvPicPr>
          <p:cNvPr id="13318" name="Picture 5" descr="emblem FINAL NYINGENE2"/>
          <p:cNvPicPr>
            <a:picLocks noChangeAspect="1" noChangeArrowheads="1"/>
          </p:cNvPicPr>
          <p:nvPr/>
        </p:nvPicPr>
        <p:blipFill>
          <a:blip r:embed="rId2"/>
          <a:srcRect/>
          <a:stretch>
            <a:fillRect/>
          </a:stretch>
        </p:blipFill>
        <p:spPr bwMode="auto">
          <a:xfrm>
            <a:off x="8077200" y="609600"/>
            <a:ext cx="1066800" cy="10668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81000" y="609600"/>
            <a:ext cx="7620000" cy="838200"/>
          </a:xfrm>
        </p:spPr>
        <p:txBody>
          <a:bodyPr/>
          <a:lstStyle/>
          <a:p>
            <a:pPr lvl="0"/>
            <a:r>
              <a:rPr lang="en-US" sz="2800" b="1" dirty="0">
                <a:solidFill>
                  <a:srgbClr val="0070C0"/>
                </a:solidFill>
              </a:rPr>
              <a:t>Innovation process cont..</a:t>
            </a:r>
          </a:p>
        </p:txBody>
      </p:sp>
      <p:sp>
        <p:nvSpPr>
          <p:cNvPr id="14339" name="Content Placeholder 2"/>
          <p:cNvSpPr>
            <a:spLocks noGrp="1"/>
          </p:cNvSpPr>
          <p:nvPr>
            <p:ph idx="1"/>
          </p:nvPr>
        </p:nvSpPr>
        <p:spPr>
          <a:xfrm>
            <a:off x="228600" y="1752600"/>
            <a:ext cx="8229600" cy="4724400"/>
          </a:xfrm>
        </p:spPr>
        <p:txBody>
          <a:bodyPr/>
          <a:lstStyle/>
          <a:p>
            <a:pPr lvl="1">
              <a:buNone/>
            </a:pPr>
            <a:r>
              <a:rPr lang="en-US" dirty="0">
                <a:solidFill>
                  <a:srgbClr val="002060"/>
                </a:solidFill>
              </a:rPr>
              <a:t>Factors facilitating innovation:</a:t>
            </a:r>
          </a:p>
          <a:p>
            <a:pPr lvl="1">
              <a:buFont typeface="Wingdings" pitchFamily="2" charset="2"/>
              <a:buChar char="§"/>
            </a:pPr>
            <a:r>
              <a:rPr lang="en-US" dirty="0"/>
              <a:t>An entrepreneur is at the center of the innovation process, but cannot innovate alone – he/she requires  host of other actors in the process, because:</a:t>
            </a:r>
          </a:p>
          <a:p>
            <a:pPr lvl="1">
              <a:buFont typeface="Wingdings" pitchFamily="2" charset="2"/>
              <a:buChar char="§"/>
            </a:pPr>
            <a:r>
              <a:rPr lang="en-US" dirty="0"/>
              <a:t>Innovation is systemic  in nature, depending on three elements:</a:t>
            </a:r>
          </a:p>
          <a:p>
            <a:pPr marL="1182687" lvl="2" indent="-514350">
              <a:buFont typeface="+mj-lt"/>
              <a:buAutoNum type="romanLcPeriod"/>
            </a:pPr>
            <a:r>
              <a:rPr lang="en-US" dirty="0"/>
              <a:t>Actors in the system (innovators and their suppliers, competitors and users, academia, governments, and financial institutions).</a:t>
            </a:r>
          </a:p>
          <a:p>
            <a:pPr marL="1182687" lvl="2" indent="-514350">
              <a:buFont typeface="+mj-lt"/>
              <a:buAutoNum type="romanLcPeriod"/>
            </a:pPr>
            <a:r>
              <a:rPr lang="en-US" dirty="0"/>
              <a:t>Interactive learning among the system actors</a:t>
            </a:r>
          </a:p>
          <a:p>
            <a:pPr marL="1182687" lvl="2" indent="-514350">
              <a:buFont typeface="+mj-lt"/>
              <a:buAutoNum type="romanLcPeriod"/>
            </a:pPr>
            <a:r>
              <a:rPr lang="en-US" dirty="0"/>
              <a:t>Policies and regulations.</a:t>
            </a:r>
          </a:p>
          <a:p>
            <a:pPr lvl="1">
              <a:buFont typeface="Wingdings" pitchFamily="2" charset="2"/>
              <a:buChar char="§"/>
            </a:pPr>
            <a:r>
              <a:rPr lang="en-US" dirty="0"/>
              <a:t>Will briefly discuss ii) and iii)</a:t>
            </a:r>
          </a:p>
          <a:p>
            <a:pPr marL="1182687" lvl="2" indent="-514350">
              <a:buFont typeface="+mj-lt"/>
              <a:buAutoNum type="romanLcPeriod"/>
            </a:pPr>
            <a:endParaRPr lang="en-US" dirty="0"/>
          </a:p>
          <a:p>
            <a:pPr marL="1182687" lvl="2" indent="-514350">
              <a:buNone/>
            </a:pPr>
            <a:endParaRPr lang="en-US" dirty="0"/>
          </a:p>
          <a:p>
            <a:pPr lvl="1">
              <a:buFont typeface="Wingdings" pitchFamily="2" charset="2"/>
              <a:buChar char="§"/>
            </a:pPr>
            <a:endParaRPr lang="en-US" dirty="0"/>
          </a:p>
          <a:p>
            <a:pPr lvl="1">
              <a:buFont typeface="Wingdings 2" pitchFamily="18" charset="2"/>
              <a:buNone/>
            </a:pPr>
            <a:endParaRPr lang="en-US" dirty="0"/>
          </a:p>
        </p:txBody>
      </p:sp>
      <p:sp>
        <p:nvSpPr>
          <p:cNvPr id="4" name="Date Placeholder 3"/>
          <p:cNvSpPr>
            <a:spLocks noGrp="1"/>
          </p:cNvSpPr>
          <p:nvPr>
            <p:ph type="dt" sz="quarter" idx="10"/>
          </p:nvPr>
        </p:nvSpPr>
        <p:spPr/>
        <p:txBody>
          <a:bodyPr/>
          <a:lstStyle/>
          <a:p>
            <a:pPr>
              <a:defRPr/>
            </a:pPr>
            <a:r>
              <a:rPr lang="en-US"/>
              <a:t>18th August, 2021</a:t>
            </a:r>
          </a:p>
        </p:txBody>
      </p:sp>
      <p:sp>
        <p:nvSpPr>
          <p:cNvPr id="5" name="Footer Placeholder 4"/>
          <p:cNvSpPr>
            <a:spLocks noGrp="1"/>
          </p:cNvSpPr>
          <p:nvPr>
            <p:ph type="ftr" sz="quarter" idx="11"/>
          </p:nvPr>
        </p:nvSpPr>
        <p:spPr>
          <a:xfrm>
            <a:off x="2667000" y="6477000"/>
            <a:ext cx="5715000" cy="244475"/>
          </a:xfrm>
        </p:spPr>
        <p:txBody>
          <a:bodyPr/>
          <a:lstStyle/>
          <a:p>
            <a:pPr>
              <a:defRPr/>
            </a:pPr>
            <a:r>
              <a:rPr lang="en-US"/>
              <a:t>Villgro Boot camp training on AI4D, 2021</a:t>
            </a:r>
            <a:endParaRPr lang="en-US" dirty="0"/>
          </a:p>
        </p:txBody>
      </p:sp>
      <p:pic>
        <p:nvPicPr>
          <p:cNvPr id="14342" name="Picture 5" descr="emblem FINAL NYINGENE2"/>
          <p:cNvPicPr>
            <a:picLocks noChangeAspect="1" noChangeArrowheads="1"/>
          </p:cNvPicPr>
          <p:nvPr/>
        </p:nvPicPr>
        <p:blipFill>
          <a:blip r:embed="rId2"/>
          <a:srcRect/>
          <a:stretch>
            <a:fillRect/>
          </a:stretch>
        </p:blipFill>
        <p:spPr bwMode="auto">
          <a:xfrm>
            <a:off x="8077200" y="609600"/>
            <a:ext cx="1066800" cy="10668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381000" y="762000"/>
            <a:ext cx="7391400" cy="838200"/>
          </a:xfrm>
        </p:spPr>
        <p:txBody>
          <a:bodyPr/>
          <a:lstStyle/>
          <a:p>
            <a:r>
              <a:rPr lang="en-US" sz="2800" b="1" dirty="0">
                <a:solidFill>
                  <a:srgbClr val="0070C0"/>
                </a:solidFill>
              </a:rPr>
              <a:t>Innovation process cont..</a:t>
            </a:r>
          </a:p>
        </p:txBody>
      </p:sp>
      <p:sp>
        <p:nvSpPr>
          <p:cNvPr id="15363" name="Content Placeholder 2"/>
          <p:cNvSpPr>
            <a:spLocks noGrp="1"/>
          </p:cNvSpPr>
          <p:nvPr>
            <p:ph idx="1"/>
          </p:nvPr>
        </p:nvSpPr>
        <p:spPr>
          <a:xfrm>
            <a:off x="228600" y="1676400"/>
            <a:ext cx="8305800" cy="4800600"/>
          </a:xfrm>
        </p:spPr>
        <p:txBody>
          <a:bodyPr/>
          <a:lstStyle/>
          <a:p>
            <a:pPr marL="571500" indent="-571500">
              <a:buNone/>
            </a:pPr>
            <a:r>
              <a:rPr lang="en-US" sz="2400" b="1" dirty="0">
                <a:solidFill>
                  <a:srgbClr val="002060"/>
                </a:solidFill>
              </a:rPr>
              <a:t>Factors facilitating innovation cont..</a:t>
            </a:r>
          </a:p>
          <a:p>
            <a:pPr marL="571500" indent="-571500">
              <a:buFont typeface="Wingdings" pitchFamily="2" charset="2"/>
              <a:buChar char="§"/>
            </a:pPr>
            <a:r>
              <a:rPr lang="en-US" sz="2400" dirty="0"/>
              <a:t>Within the innovation system, there are two major interactive forces that are extremely important for putting a </a:t>
            </a:r>
            <a:r>
              <a:rPr lang="en-US" sz="2400" dirty="0">
                <a:solidFill>
                  <a:srgbClr val="0070C0"/>
                </a:solidFill>
              </a:rPr>
              <a:t>new technology </a:t>
            </a:r>
            <a:r>
              <a:rPr lang="en-US" sz="2400" dirty="0"/>
              <a:t>on the market or useful use: </a:t>
            </a:r>
          </a:p>
          <a:p>
            <a:pPr marL="571500" indent="-571500">
              <a:buNone/>
            </a:pPr>
            <a:r>
              <a:rPr lang="en-US" sz="2400" dirty="0">
                <a:solidFill>
                  <a:srgbClr val="0070C0"/>
                </a:solidFill>
              </a:rPr>
              <a:t>	 -</a:t>
            </a:r>
            <a:r>
              <a:rPr lang="en-US" sz="2400" dirty="0"/>
              <a:t>A scientific or technological possibility and demanding customers.</a:t>
            </a:r>
          </a:p>
          <a:p>
            <a:pPr marL="571500" indent="-571500">
              <a:buNone/>
            </a:pPr>
            <a:r>
              <a:rPr lang="en-US" sz="2400" dirty="0"/>
              <a:t>	-From the original linear model of innovation</a:t>
            </a:r>
          </a:p>
          <a:p>
            <a:pPr marL="571500" indent="-571500">
              <a:buFont typeface="Wingdings" pitchFamily="2" charset="2"/>
              <a:buChar char="§"/>
            </a:pPr>
            <a:r>
              <a:rPr lang="en-US" sz="2400" dirty="0"/>
              <a:t>Do not just be excited by a scientific or technological possibility without an assurance of demand (current or  future)- this tendency seems to be obvious with AI in Africa</a:t>
            </a:r>
          </a:p>
          <a:p>
            <a:pPr marL="938213" lvl="1" indent="-571500">
              <a:buNone/>
            </a:pPr>
            <a:r>
              <a:rPr lang="en-US" sz="2200" dirty="0">
                <a:solidFill>
                  <a:srgbClr val="0070C0"/>
                </a:solidFill>
              </a:rPr>
              <a:t>	</a:t>
            </a:r>
          </a:p>
          <a:p>
            <a:pPr marL="938213" lvl="1" indent="-571500">
              <a:buNone/>
            </a:pPr>
            <a:endParaRPr lang="en-US" sz="2200" dirty="0">
              <a:solidFill>
                <a:srgbClr val="0070C0"/>
              </a:solidFill>
            </a:endParaRPr>
          </a:p>
          <a:p>
            <a:pPr>
              <a:buFont typeface="Wingdings" pitchFamily="2" charset="2"/>
              <a:buChar char="§"/>
            </a:pPr>
            <a:endParaRPr lang="en-US" dirty="0"/>
          </a:p>
          <a:p>
            <a:pPr>
              <a:buNone/>
            </a:pPr>
            <a:endParaRPr lang="en-US" dirty="0"/>
          </a:p>
        </p:txBody>
      </p:sp>
      <p:sp>
        <p:nvSpPr>
          <p:cNvPr id="4" name="Date Placeholder 3"/>
          <p:cNvSpPr>
            <a:spLocks noGrp="1"/>
          </p:cNvSpPr>
          <p:nvPr>
            <p:ph type="dt" sz="quarter" idx="10"/>
          </p:nvPr>
        </p:nvSpPr>
        <p:spPr>
          <a:xfrm>
            <a:off x="457200" y="6492875"/>
            <a:ext cx="2133600" cy="365125"/>
          </a:xfrm>
        </p:spPr>
        <p:txBody>
          <a:bodyPr/>
          <a:lstStyle/>
          <a:p>
            <a:pPr>
              <a:defRPr/>
            </a:pPr>
            <a:r>
              <a:rPr lang="en-US"/>
              <a:t>18th August, 2021</a:t>
            </a:r>
            <a:endParaRPr lang="en-US" dirty="0"/>
          </a:p>
        </p:txBody>
      </p:sp>
      <p:sp>
        <p:nvSpPr>
          <p:cNvPr id="5" name="Footer Placeholder 4"/>
          <p:cNvSpPr>
            <a:spLocks noGrp="1"/>
          </p:cNvSpPr>
          <p:nvPr>
            <p:ph type="ftr" sz="quarter" idx="11"/>
          </p:nvPr>
        </p:nvSpPr>
        <p:spPr>
          <a:xfrm flipV="1">
            <a:off x="4800600" y="6629400"/>
            <a:ext cx="4038600" cy="228600"/>
          </a:xfrm>
        </p:spPr>
        <p:txBody>
          <a:bodyPr/>
          <a:lstStyle/>
          <a:p>
            <a:pPr>
              <a:defRPr/>
            </a:pPr>
            <a:r>
              <a:rPr lang="en-US" dirty="0" err="1"/>
              <a:t>Villgro</a:t>
            </a:r>
            <a:r>
              <a:rPr lang="en-US" dirty="0"/>
              <a:t> Boot camp training on AI4D, 2021</a:t>
            </a:r>
          </a:p>
        </p:txBody>
      </p:sp>
      <p:pic>
        <p:nvPicPr>
          <p:cNvPr id="15366" name="Picture 5" descr="emblem FINAL NYINGENE2"/>
          <p:cNvPicPr>
            <a:picLocks noChangeAspect="1" noChangeArrowheads="1"/>
          </p:cNvPicPr>
          <p:nvPr/>
        </p:nvPicPr>
        <p:blipFill>
          <a:blip r:embed="rId2"/>
          <a:srcRect/>
          <a:stretch>
            <a:fillRect/>
          </a:stretch>
        </p:blipFill>
        <p:spPr bwMode="auto">
          <a:xfrm>
            <a:off x="8077200" y="609600"/>
            <a:ext cx="1066800" cy="10668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533400" y="685800"/>
            <a:ext cx="7391400" cy="838200"/>
          </a:xfrm>
        </p:spPr>
        <p:txBody>
          <a:bodyPr/>
          <a:lstStyle/>
          <a:p>
            <a:r>
              <a:rPr lang="en-US" sz="2800" b="1" dirty="0">
                <a:solidFill>
                  <a:srgbClr val="0070C0"/>
                </a:solidFill>
              </a:rPr>
              <a:t>Innovation process cont..</a:t>
            </a:r>
          </a:p>
        </p:txBody>
      </p:sp>
      <p:sp>
        <p:nvSpPr>
          <p:cNvPr id="16387" name="Content Placeholder 2"/>
          <p:cNvSpPr>
            <a:spLocks noGrp="1"/>
          </p:cNvSpPr>
          <p:nvPr>
            <p:ph idx="1"/>
          </p:nvPr>
        </p:nvSpPr>
        <p:spPr>
          <a:xfrm>
            <a:off x="304800" y="1905000"/>
            <a:ext cx="8534400" cy="4724400"/>
          </a:xfrm>
        </p:spPr>
        <p:txBody>
          <a:bodyPr/>
          <a:lstStyle/>
          <a:p>
            <a:pPr marL="571500" indent="-571500">
              <a:buNone/>
            </a:pPr>
            <a:r>
              <a:rPr lang="en-US" sz="2400" dirty="0">
                <a:solidFill>
                  <a:srgbClr val="002060"/>
                </a:solidFill>
              </a:rPr>
              <a:t>Factors facilitating innovation cont..</a:t>
            </a:r>
          </a:p>
          <a:p>
            <a:pPr marL="571500" indent="-571500">
              <a:buFont typeface="Wingdings" pitchFamily="2" charset="2"/>
              <a:buChar char="§"/>
            </a:pPr>
            <a:r>
              <a:rPr lang="en-US" sz="2400" dirty="0"/>
              <a:t>Similarly, continuous close contact with the academia is extremely important</a:t>
            </a:r>
          </a:p>
          <a:p>
            <a:pPr marL="938213" lvl="1" indent="-571500">
              <a:buFont typeface="Wingdings" pitchFamily="2" charset="2"/>
              <a:buChar char="§"/>
            </a:pPr>
            <a:r>
              <a:rPr lang="en-US" sz="2200" dirty="0"/>
              <a:t>As a radically new innovation diffuses  in a social and economic system, new challenges and problems arise, which might require going back to the drawing board as far as basic scientific principles are concerned.</a:t>
            </a:r>
          </a:p>
          <a:p>
            <a:pPr marL="938213" lvl="1" indent="-571500">
              <a:buFont typeface="Wingdings" pitchFamily="2" charset="2"/>
              <a:buChar char="§"/>
            </a:pPr>
            <a:r>
              <a:rPr lang="en-US" sz="2200" dirty="0"/>
              <a:t>Resolution of these problems is usually not in the capability of an entrepreneur, but scientific organizations such as universities and research institutions.</a:t>
            </a:r>
          </a:p>
          <a:p>
            <a:pPr marL="938213" lvl="1" indent="-571500">
              <a:buFont typeface="Wingdings" pitchFamily="2" charset="2"/>
              <a:buChar char="§"/>
            </a:pPr>
            <a:r>
              <a:rPr lang="en-US" sz="2200" dirty="0"/>
              <a:t>Which is a major challenge of AI in Africa as very few universities teach and do cutting edge research on AI</a:t>
            </a:r>
          </a:p>
        </p:txBody>
      </p:sp>
      <p:sp>
        <p:nvSpPr>
          <p:cNvPr id="4" name="Date Placeholder 3"/>
          <p:cNvSpPr>
            <a:spLocks noGrp="1"/>
          </p:cNvSpPr>
          <p:nvPr>
            <p:ph type="dt" sz="quarter" idx="10"/>
          </p:nvPr>
        </p:nvSpPr>
        <p:spPr>
          <a:xfrm>
            <a:off x="533400" y="6689725"/>
            <a:ext cx="2133600" cy="168275"/>
          </a:xfrm>
        </p:spPr>
        <p:txBody>
          <a:bodyPr/>
          <a:lstStyle/>
          <a:p>
            <a:pPr>
              <a:defRPr/>
            </a:pPr>
            <a:r>
              <a:rPr lang="en-US"/>
              <a:t>18th August, 2021</a:t>
            </a:r>
            <a:endParaRPr lang="en-US" dirty="0"/>
          </a:p>
        </p:txBody>
      </p:sp>
      <p:sp>
        <p:nvSpPr>
          <p:cNvPr id="5" name="Footer Placeholder 4"/>
          <p:cNvSpPr>
            <a:spLocks noGrp="1"/>
          </p:cNvSpPr>
          <p:nvPr>
            <p:ph type="ftr" sz="quarter" idx="11"/>
          </p:nvPr>
        </p:nvSpPr>
        <p:spPr>
          <a:xfrm>
            <a:off x="3886200" y="6492875"/>
            <a:ext cx="4876800" cy="365125"/>
          </a:xfrm>
        </p:spPr>
        <p:txBody>
          <a:bodyPr/>
          <a:lstStyle/>
          <a:p>
            <a:pPr>
              <a:defRPr/>
            </a:pPr>
            <a:r>
              <a:rPr lang="en-US"/>
              <a:t>Villgro Boot camp training on AI4D, 2021</a:t>
            </a:r>
            <a:endParaRPr lang="en-US" dirty="0"/>
          </a:p>
        </p:txBody>
      </p:sp>
      <p:pic>
        <p:nvPicPr>
          <p:cNvPr id="16390" name="Picture 5" descr="emblem FINAL NYINGENE2"/>
          <p:cNvPicPr>
            <a:picLocks noChangeAspect="1" noChangeArrowheads="1"/>
          </p:cNvPicPr>
          <p:nvPr/>
        </p:nvPicPr>
        <p:blipFill>
          <a:blip r:embed="rId2"/>
          <a:srcRect/>
          <a:stretch>
            <a:fillRect/>
          </a:stretch>
        </p:blipFill>
        <p:spPr bwMode="auto">
          <a:xfrm>
            <a:off x="8077200" y="609600"/>
            <a:ext cx="1066800" cy="10668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7252</TotalTime>
  <Words>2007</Words>
  <Application>Microsoft Office PowerPoint</Application>
  <PresentationFormat>On-screen Show (4:3)</PresentationFormat>
  <Paragraphs>171</Paragraphs>
  <Slides>20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20</vt:i4>
      </vt:variant>
    </vt:vector>
  </HeadingPairs>
  <TitlesOfParts>
    <vt:vector size="26" baseType="lpstr">
      <vt:lpstr>Arial</vt:lpstr>
      <vt:lpstr>Calibri</vt:lpstr>
      <vt:lpstr>Constantia</vt:lpstr>
      <vt:lpstr>Wingdings</vt:lpstr>
      <vt:lpstr>Wingdings 2</vt:lpstr>
      <vt:lpstr>Flow</vt:lpstr>
      <vt:lpstr> Promoting Responsible Artificial Intelligence (AI) in Africa: Policies and Regulatory Frameworks  </vt:lpstr>
      <vt:lpstr>Outline of the Presentation</vt:lpstr>
      <vt:lpstr>What is AI</vt:lpstr>
      <vt:lpstr>AI Potential in development </vt:lpstr>
      <vt:lpstr>AI Potential in development  cont..</vt:lpstr>
      <vt:lpstr>Innovation and policies for AI</vt:lpstr>
      <vt:lpstr>Innovation process cont..</vt:lpstr>
      <vt:lpstr>Innovation process cont..</vt:lpstr>
      <vt:lpstr>Innovation process cont..</vt:lpstr>
      <vt:lpstr>Innovation Policies for AI</vt:lpstr>
      <vt:lpstr>Innovation policies to promote AI cont..</vt:lpstr>
      <vt:lpstr>Innovation policies to promote AI cont..</vt:lpstr>
      <vt:lpstr>Innovation policies to promote AI cont..</vt:lpstr>
      <vt:lpstr>Innovation policies to promote AI cont..</vt:lpstr>
      <vt:lpstr>Policies for regulating the adverse impacts of AI</vt:lpstr>
      <vt:lpstr>Policies for regulating the adverse impacts of AI cont..</vt:lpstr>
      <vt:lpstr>Policies for regulating the adverse impacts of AI cont..</vt:lpstr>
      <vt:lpstr>Policies for regulating the adverse impacts of AI cont..</vt:lpstr>
      <vt:lpstr>Concluding remarks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Growth and Poverty in Tanzania: A need for structural transformation and the role of agro-industrial innovation systems</dc:title>
  <dc:creator>stripo</dc:creator>
  <cp:lastModifiedBy>Lanta Daniel</cp:lastModifiedBy>
  <cp:revision>416</cp:revision>
  <dcterms:created xsi:type="dcterms:W3CDTF">2014-03-29T09:42:53Z</dcterms:created>
  <dcterms:modified xsi:type="dcterms:W3CDTF">2021-08-31T08:15:34Z</dcterms:modified>
</cp:coreProperties>
</file>