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1" r:id="rId6"/>
    <p:sldId id="302" r:id="rId7"/>
    <p:sldId id="276" r:id="rId8"/>
    <p:sldId id="308" r:id="rId9"/>
    <p:sldId id="292" r:id="rId10"/>
    <p:sldId id="293" r:id="rId11"/>
    <p:sldId id="303" r:id="rId12"/>
    <p:sldId id="304" r:id="rId13"/>
    <p:sldId id="305" r:id="rId14"/>
    <p:sldId id="306" r:id="rId15"/>
    <p:sldId id="307" r:id="rId16"/>
    <p:sldId id="309" r:id="rId17"/>
    <p:sldId id="29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541B9E-A530-4D29-AB6D-15E53D791F1A}" type="datetimeFigureOut">
              <a:rPr lang="en-US"/>
              <a:pPr>
                <a:defRPr/>
              </a:pPr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A51393-CDAE-4570-B21A-1B26C5ED8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6ED1F-26B8-42E9-860D-EB4CD9545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D412-7AAA-454C-AD52-EC3299CFE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EC092-C67A-4072-A33C-1120039E3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E8BE-4C78-45D1-A612-D33E6049E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FD5DD-7F0A-42FF-97A9-EEF698870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54BF2-395E-4486-ABC6-EE4B1DA15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FD19A-2E05-4E7D-9496-2D6AD480C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D6AF0-3959-4E53-A99B-F704E8D62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13E7F-B4C8-4669-B161-E19200C7D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A0C4-E1DB-49F0-B239-F8A188DC3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BB52D-F892-46D4-9F1B-DD7DDCE87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Youth Innovators Design Bootcamp 2021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68217D-73FF-40FC-B619-56B8C4756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25" r:id="rId2"/>
    <p:sldLayoutId id="2147484134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5" r:id="rId9"/>
    <p:sldLayoutId id="2147484131" r:id="rId10"/>
    <p:sldLayoutId id="214748413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esearch.aimultiple.com/manufacturing-a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2.frost.com/news/press-releases/600-m-6-billion-artificial-intelligence-systems-poised-dramatic-market-expansion-healthcar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0"/>
            <a:ext cx="7620000" cy="17526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en-US" sz="3200" dirty="0"/>
            </a:br>
            <a:r>
              <a:rPr lang="en-US" sz="3200" dirty="0"/>
              <a:t>Artificial Intelligence (AI) technologies and development: implication for Africa’s development</a:t>
            </a:r>
            <a:br>
              <a:rPr lang="en-US" sz="3200" dirty="0"/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950" cy="2638425"/>
          </a:xfrm>
        </p:spPr>
        <p:txBody>
          <a:bodyPr/>
          <a:lstStyle/>
          <a:p>
            <a:pPr marR="0" algn="ctr" eaLnBrk="1" hangingPunct="1"/>
            <a:endParaRPr lang="en-US"/>
          </a:p>
          <a:p>
            <a:pPr marR="0" algn="ctr" eaLnBrk="1" hangingPunct="1"/>
            <a:r>
              <a:rPr lang="en-US" sz="2800"/>
              <a:t>Bitrina Diyamett</a:t>
            </a:r>
          </a:p>
          <a:p>
            <a:pPr marR="0" algn="ctr" eaLnBrk="1" hangingPunct="1"/>
            <a:r>
              <a:rPr lang="en-US" sz="2800" b="1"/>
              <a:t>Science, Technology and Innovation Policy Research  Organization (STIPRO)</a:t>
            </a:r>
          </a:p>
          <a:p>
            <a:pPr marR="0" algn="ctr" eaLnBrk="1" hangingPunct="1"/>
            <a:endParaRPr lang="en-US"/>
          </a:p>
        </p:txBody>
      </p:sp>
      <p:pic>
        <p:nvPicPr>
          <p:cNvPr id="5124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457200" y="6400800"/>
            <a:ext cx="1981200" cy="320675"/>
          </a:xfrm>
        </p:spPr>
        <p:txBody>
          <a:bodyPr/>
          <a:lstStyle/>
          <a:p>
            <a:pPr>
              <a:defRPr/>
            </a:pPr>
            <a:r>
              <a:rPr lang="en-US"/>
              <a:t>22-26 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4724400" cy="473075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239000" cy="685800"/>
          </a:xfrm>
        </p:spPr>
        <p:txBody>
          <a:bodyPr/>
          <a:lstStyle/>
          <a:p>
            <a:r>
              <a:rPr lang="en-US" sz="2800" b="1" dirty="0"/>
              <a:t>Brief Status of AI in Africa cont…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5029200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dirty="0"/>
              <a:t>In health related use, Nigerian startup ( </a:t>
            </a:r>
            <a:r>
              <a:rPr lang="en-US" dirty="0" err="1"/>
              <a:t>Aajoh</a:t>
            </a:r>
            <a:r>
              <a:rPr lang="en-US" dirty="0"/>
              <a:t>) uses artificial intelligence to help individuals that send a list of their symptoms via text, audio and photographs, to diagnose their medical condition.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In agriculture, there is Hello Tractor, a US start-up based in Kenya and Nigeria.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their flagship product was an affordable, ultra-low horsepower, two-wheel tractor fitted with monitoring technology.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It proved to be an effective model, allowing Hello Tractor to capture 75% of private commercial tractor inflows to Nigeria, expand to five markets across Africa through strategic partnerships, and touch the lives of over 250,000 farmers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 lvl="2">
              <a:buNone/>
            </a:pPr>
            <a:endParaRPr lang="en-US" sz="1900" dirty="0"/>
          </a:p>
          <a:p>
            <a:pPr>
              <a:buFont typeface="Wingdings 2" pitchFamily="18" charset="2"/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613525"/>
            <a:ext cx="2133600" cy="244475"/>
          </a:xfrm>
        </p:spPr>
        <p:txBody>
          <a:bodyPr/>
          <a:lstStyle/>
          <a:p>
            <a:pPr>
              <a:defRPr/>
            </a:pPr>
            <a:r>
              <a:rPr lang="en-US"/>
              <a:t>22-26 February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461125"/>
            <a:ext cx="5029200" cy="396875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13318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7391400" cy="838200"/>
          </a:xfrm>
        </p:spPr>
        <p:txBody>
          <a:bodyPr/>
          <a:lstStyle/>
          <a:p>
            <a:pPr lvl="0"/>
            <a:r>
              <a:rPr lang="en-US" sz="2800" b="1" dirty="0"/>
              <a:t>Opportunities and challenges of AI in Africa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dirty="0"/>
              <a:t>As can be seen, from the pockets of application already taking place in different sectors in Africa, there is huge potential for AI to drive development in Africa.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potential is further strengthened by a number of digital related startups  and innovation hubs  (mostly by youths) that are mushrooming across Africa.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fact that there  are important radical digital financial service innovations, such as M-</a:t>
            </a:r>
            <a:r>
              <a:rPr lang="en-US" dirty="0" err="1"/>
              <a:t>pesa</a:t>
            </a:r>
            <a:r>
              <a:rPr lang="en-US" dirty="0"/>
              <a:t> that originated from Africa , increases hope for AI in Africa.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477000"/>
            <a:ext cx="5715000" cy="244475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14342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7391400" cy="838200"/>
          </a:xfrm>
        </p:spPr>
        <p:txBody>
          <a:bodyPr/>
          <a:lstStyle/>
          <a:p>
            <a:r>
              <a:rPr lang="en-US" sz="3200" b="1" dirty="0"/>
              <a:t>Opportunities and challenges of AI in Africa cont</a:t>
            </a:r>
            <a:r>
              <a:rPr lang="en-US" sz="3200" dirty="0"/>
              <a:t>..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077200" cy="4495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However, the above opportunities can only be realized if the currently impending challenges are addressed, which include: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Inadequate basic and digital infrastructure such as the internet – AI is powered by connectivity.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Inadequate relevant technical skills, e. g in IT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Inadequate/lack of investments in research and development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>
                <a:solidFill>
                  <a:srgbClr val="00B050"/>
                </a:solidFill>
              </a:rPr>
              <a:t>Inadequate investment capital in AI solutions</a:t>
            </a:r>
          </a:p>
          <a:p>
            <a:pPr marL="571500" indent="-571500">
              <a:buFont typeface="+mj-lt"/>
              <a:buAutoNum type="romanLcPeriod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22-26 February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V="1">
            <a:off x="2743200" y="6858000"/>
            <a:ext cx="5562600" cy="45719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15366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391400" cy="895350"/>
          </a:xfrm>
        </p:spPr>
        <p:txBody>
          <a:bodyPr/>
          <a:lstStyle/>
          <a:p>
            <a:r>
              <a:rPr lang="en-US" sz="2800" b="1" dirty="0"/>
              <a:t>Opportunities and challenges of AI in Africa cont..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/>
          <a:lstStyle/>
          <a:p>
            <a:pPr marL="571500" indent="-571500">
              <a:buNone/>
            </a:pPr>
            <a:r>
              <a:rPr lang="en-US" sz="2400" dirty="0"/>
              <a:t>v) </a:t>
            </a:r>
            <a:r>
              <a:rPr lang="en-US" dirty="0"/>
              <a:t>Fragmentation of AI innovation systems</a:t>
            </a:r>
          </a:p>
          <a:p>
            <a:pPr marL="938213" lvl="1" indent="-571500">
              <a:buNone/>
            </a:pPr>
            <a:r>
              <a:rPr lang="en-US" dirty="0"/>
              <a:t>      -For instance, to what extent are the current emerging startups  in AI solutions are linked to knowledge organizations and potential users?</a:t>
            </a:r>
          </a:p>
          <a:p>
            <a:pPr>
              <a:buNone/>
            </a:pPr>
            <a:r>
              <a:rPr lang="en-US" sz="2400" dirty="0"/>
              <a:t>vi) Big potential in unethical use of AI</a:t>
            </a:r>
          </a:p>
          <a:p>
            <a:pPr>
              <a:buNone/>
            </a:pPr>
            <a:r>
              <a:rPr lang="en-US" sz="2400" dirty="0"/>
              <a:t>		-e.g. in </a:t>
            </a:r>
            <a:r>
              <a:rPr lang="en-US" sz="2400" dirty="0">
                <a:solidFill>
                  <a:srgbClr val="00B050"/>
                </a:solidFill>
              </a:rPr>
              <a:t>Deep fakes </a:t>
            </a:r>
            <a:r>
              <a:rPr lang="en-US" sz="2400" dirty="0"/>
              <a:t>- the creation of artificial videos,  </a:t>
            </a:r>
          </a:p>
          <a:p>
            <a:pPr>
              <a:buNone/>
            </a:pPr>
            <a:r>
              <a:rPr lang="en-US" sz="2400" dirty="0"/>
              <a:t>              voice  recordings, and data that could be used to fake </a:t>
            </a:r>
          </a:p>
          <a:p>
            <a:pPr>
              <a:buNone/>
            </a:pPr>
            <a:r>
              <a:rPr lang="en-US" sz="2400" dirty="0"/>
              <a:t>              dangerous events and issues that  can destabilize </a:t>
            </a:r>
          </a:p>
          <a:p>
            <a:pPr>
              <a:buNone/>
            </a:pPr>
            <a:r>
              <a:rPr lang="en-US" sz="2400" dirty="0"/>
              <a:t>               harmony within societies.</a:t>
            </a:r>
          </a:p>
          <a:p>
            <a:pPr>
              <a:buNone/>
            </a:pPr>
            <a:r>
              <a:rPr lang="en-US" sz="2400" dirty="0"/>
              <a:t>		- efficient governance  of AI solutions is therefore </a:t>
            </a:r>
          </a:p>
          <a:p>
            <a:pPr>
              <a:buNone/>
            </a:pPr>
            <a:r>
              <a:rPr lang="en-US" sz="2400" dirty="0"/>
              <a:t>               extremely important.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6689725"/>
            <a:ext cx="2133600" cy="168275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492875"/>
            <a:ext cx="4876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16390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7543800" cy="742950"/>
          </a:xfrm>
        </p:spPr>
        <p:txBody>
          <a:bodyPr/>
          <a:lstStyle/>
          <a:p>
            <a:r>
              <a:rPr lang="en-US" sz="2800" b="1" dirty="0"/>
              <a:t>Opportunities and challenges of AI in Africa cont..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The major threat of AI also comes from its use in productive activities in more developed countries , where cost  are radically reduced, and therefore  a threat  to domestic production in Africa (especially in the industrialization agenda), resulting into loss of jobs.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It can also lead to reversal (already happening) of a practice in global value chains where low tech activities are off-shored to low income countries (with cheap </a:t>
            </a:r>
            <a:r>
              <a:rPr lang="en-US" sz="2400" dirty="0" err="1"/>
              <a:t>labour</a:t>
            </a:r>
            <a:r>
              <a:rPr lang="en-US" sz="2400" dirty="0"/>
              <a:t>), generating a lot of jobs there.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Cheap labor are already being replaced by automation enabled through AI in rich countries.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400800"/>
            <a:ext cx="6019800" cy="320675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17414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086600" cy="838200"/>
          </a:xfrm>
        </p:spPr>
        <p:txBody>
          <a:bodyPr/>
          <a:lstStyle/>
          <a:p>
            <a:r>
              <a:rPr lang="en-US" sz="2800" b="1" dirty="0"/>
              <a:t>Concluding remarks and way forward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077200" cy="5410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AI is changing the way business is carried out in rich countries and is already driving growth and is changing lives for better.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In comparison, very little seem to be happening in Africa, but the potential - especially in driving productivity in agriculture and gainful use in health services – is great.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Following needs to be done to maximize this potential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400" dirty="0"/>
              <a:t>There is a need to comprehensively map the AI innovation systems to understand the strength and weakness of the system for policy purpose, including</a:t>
            </a:r>
          </a:p>
          <a:p>
            <a:pPr marL="881063" lvl="1" indent="-514350">
              <a:buFont typeface="+mj-lt"/>
              <a:buAutoNum type="alphaLcParenR"/>
            </a:pPr>
            <a:r>
              <a:rPr lang="en-US" sz="2200" dirty="0"/>
              <a:t>What challenges are best addressed through AI in different sectors</a:t>
            </a:r>
          </a:p>
          <a:p>
            <a:pPr marL="881063" lvl="1" indent="-514350">
              <a:buFont typeface="+mj-lt"/>
              <a:buAutoNum type="alphaLcParenR"/>
            </a:pPr>
            <a:r>
              <a:rPr lang="en-US" sz="2200" dirty="0"/>
              <a:t>How to best link AI startups with users, universities and financial markets.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613525"/>
            <a:ext cx="2133600" cy="244475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613525"/>
            <a:ext cx="5638800" cy="244475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18438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391400" cy="895350"/>
          </a:xfrm>
        </p:spPr>
        <p:txBody>
          <a:bodyPr/>
          <a:lstStyle/>
          <a:p>
            <a:r>
              <a:rPr lang="en-US" sz="3200" b="1" dirty="0"/>
              <a:t>Concluding remarks and way forward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229600" cy="5257800"/>
          </a:xfrm>
        </p:spPr>
        <p:txBody>
          <a:bodyPr/>
          <a:lstStyle/>
          <a:p>
            <a:pPr marL="571500" indent="-571500">
              <a:buNone/>
            </a:pPr>
            <a:r>
              <a:rPr lang="en-US" dirty="0"/>
              <a:t>ii) </a:t>
            </a:r>
            <a:r>
              <a:rPr lang="en-US" sz="2400" dirty="0"/>
              <a:t>Strengthen basic and digital infrastructure such as the internet</a:t>
            </a:r>
          </a:p>
          <a:p>
            <a:pPr marL="571500" indent="-571500">
              <a:buNone/>
            </a:pPr>
            <a:r>
              <a:rPr lang="en-US" sz="2400" dirty="0"/>
              <a:t>iii) Develop relevant technical skills, e. g in IT, through formal and informal training</a:t>
            </a:r>
          </a:p>
          <a:p>
            <a:pPr marL="571500" indent="-571500">
              <a:buNone/>
            </a:pPr>
            <a:r>
              <a:rPr lang="en-US" sz="2400" dirty="0"/>
              <a:t>iv) Being a high tech, AI innovations cannot happen without investments in research and development (R&amp;D)</a:t>
            </a:r>
          </a:p>
          <a:p>
            <a:pPr marL="571500" indent="-571500">
              <a:buNone/>
            </a:pPr>
            <a:r>
              <a:rPr lang="en-US" sz="2400" dirty="0"/>
              <a:t>v) Africa should make venture capital available for AI solutions</a:t>
            </a:r>
          </a:p>
          <a:p>
            <a:pPr marL="571500" indent="-571500">
              <a:buNone/>
            </a:pPr>
            <a:r>
              <a:rPr lang="en-US" sz="2400" dirty="0"/>
              <a:t>vi) While working on AI capability building, Africa should deal with its trade policies.</a:t>
            </a:r>
          </a:p>
          <a:p>
            <a:pPr marL="571500" indent="-571500">
              <a:buNone/>
            </a:pPr>
            <a:r>
              <a:rPr lang="en-US" sz="2400" dirty="0"/>
              <a:t>vii) </a:t>
            </a:r>
            <a:r>
              <a:rPr lang="en-US" sz="2400" dirty="0">
                <a:solidFill>
                  <a:srgbClr val="00B050"/>
                </a:solidFill>
              </a:rPr>
              <a:t>Finally, AI is not a development panacea, it can only thrive in tandem with innovation and technological capabilities in other sectors of the economy.</a:t>
            </a:r>
          </a:p>
          <a:p>
            <a:pPr marL="571500" indent="-571500">
              <a:buNone/>
            </a:pPr>
            <a:r>
              <a:rPr lang="en-US" dirty="0"/>
              <a:t>	</a:t>
            </a:r>
          </a:p>
          <a:p>
            <a:pPr marL="571500" indent="-571500">
              <a:buNone/>
            </a:pPr>
            <a:endParaRPr lang="en-US" dirty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75438"/>
            <a:ext cx="2133600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645275"/>
            <a:ext cx="3352800" cy="212725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6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72390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160837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en-US" sz="3600" dirty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Thank you very much for your kind attention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en-US" sz="3600" dirty="0">
                <a:solidFill>
                  <a:srgbClr val="7030A0"/>
                </a:solidFill>
              </a:rPr>
              <a:t>For more  information on STIPRO please  visit www.stipro.or.tz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91000" cy="365125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19462" name="Picture 6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334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162800" cy="704850"/>
          </a:xfrm>
        </p:spPr>
        <p:txBody>
          <a:bodyPr/>
          <a:lstStyle/>
          <a:p>
            <a:pPr eaLnBrk="1" hangingPunct="1"/>
            <a:r>
              <a:rPr lang="en-US" sz="3600" b="1"/>
              <a:t>Outline of the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620000" cy="365760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What is AI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Potential in development and status elsewhere in the world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Brief status of AI in Africa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Opportunities and challenges of AI in Africa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Some concluding remarks and way forward.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800" dirty="0"/>
              <a:t>	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62400" cy="365125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6150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6096000" cy="609600"/>
          </a:xfrm>
        </p:spPr>
        <p:txBody>
          <a:bodyPr/>
          <a:lstStyle/>
          <a:p>
            <a:pPr eaLnBrk="1" hangingPunct="1"/>
            <a:r>
              <a:rPr lang="en-US" sz="3200" b="1" dirty="0"/>
              <a:t>What is AI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7244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en-US" dirty="0"/>
              <a:t>Artificial intelligence (AI) is artificial creation of human-like intelligence that can learn, reason, plan, perceive or process natural language through computer programs.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dirty="0"/>
              <a:t>Unlike the normal computer programs that are run through human intelligence, AI program gives the computer instructions that allow it to learn from data without new step-by-step instructions by the programmer (Internet Society, 2017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dirty="0"/>
              <a:t>This way computers can be used for new, complicated tasks that could not be manually programmed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629400"/>
            <a:ext cx="2133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4419600" cy="259080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7174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162800" cy="838200"/>
          </a:xfrm>
        </p:spPr>
        <p:txBody>
          <a:bodyPr/>
          <a:lstStyle/>
          <a:p>
            <a:pPr lvl="0" eaLnBrk="1" hangingPunct="1"/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 </a:t>
            </a:r>
            <a:r>
              <a:rPr lang="en-US" sz="3200" b="1" dirty="0"/>
              <a:t>AI</a:t>
            </a:r>
            <a:r>
              <a:rPr lang="en-US" sz="3200" dirty="0"/>
              <a:t> </a:t>
            </a:r>
            <a:r>
              <a:rPr lang="en-US" sz="3200" b="1" dirty="0"/>
              <a:t>Potential in development and status elsewhere in the world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467600" cy="4267200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AI is being exploited both economically and non economic uses. In terms of economics, AI is generally being used commercially, basically to bring down cost of production and enhance efficiency.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dirty="0"/>
              <a:t>It is used in major three areas of business operation namely automation, data analytics, and natural language processing - enhancing efficiency and thereby  contributing to rapid growth of economies.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6689725"/>
            <a:ext cx="2133600" cy="168275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629400"/>
            <a:ext cx="5867400" cy="228600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8198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6934200" cy="1143000"/>
          </a:xfrm>
        </p:spPr>
        <p:txBody>
          <a:bodyPr/>
          <a:lstStyle/>
          <a:p>
            <a:pPr eaLnBrk="1" hangingPunct="1"/>
            <a:r>
              <a:rPr lang="en-US" sz="3200" b="1" dirty="0"/>
              <a:t>AI Potential in development and status elsewhere in the world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96200" cy="4191000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According to a recent study on the long-term economic impact of AI around the world, it is stipulated AI to have the potential to double a country’s GDP growth rate by 2035 (Access Partnership, ND).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It is also estimated that  by 2030, artificial intelligence (AI) will add $15.7 trillion to the global GDP (</a:t>
            </a:r>
            <a:r>
              <a:rPr lang="en-US" sz="2800" dirty="0" err="1"/>
              <a:t>Travally</a:t>
            </a:r>
            <a:r>
              <a:rPr lang="en-US" sz="2800" dirty="0"/>
              <a:t> and </a:t>
            </a:r>
            <a:r>
              <a:rPr lang="en-US" sz="2800" dirty="0" err="1"/>
              <a:t>Muyunyi</a:t>
            </a:r>
            <a:r>
              <a:rPr lang="en-US" sz="2800" dirty="0"/>
              <a:t>, 2020).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800" dirty="0"/>
              <a:t>Like in economic use, AI can/is also used in beneficial non economic activities, including efficient governance and provision of service, security and surveillance, etc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5638800" cy="320675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9222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086600" cy="914400"/>
          </a:xfrm>
        </p:spPr>
        <p:txBody>
          <a:bodyPr/>
          <a:lstStyle/>
          <a:p>
            <a:r>
              <a:rPr lang="en-US" sz="3200" b="1" dirty="0"/>
              <a:t>AI Potential in development and status elsewhere in the world cont..</a:t>
            </a:r>
            <a:endParaRPr lang="en-GB" sz="3200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dirty="0"/>
              <a:t>AI use for both economic and non economic use is already a commonplace in developed countries – US, Europe and Asia.</a:t>
            </a:r>
          </a:p>
          <a:p>
            <a:r>
              <a:rPr lang="en-GB" dirty="0"/>
              <a:t>Major economic use; for instance in the manufacturing sector are in the areas of: 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Product development, design customization, shop floor performance improvement, logistics optimization, predictive  maintenance, generative</a:t>
            </a:r>
            <a:r>
              <a:rPr lang="en-US" dirty="0">
                <a:hlinkClick r:id="rId2" tooltip="Generative design"/>
              </a:rPr>
              <a:t> </a:t>
            </a:r>
            <a:r>
              <a:rPr lang="en-US" dirty="0"/>
              <a:t>design, raw materials price forecasting, robotics, quality assurance, inventory management, process optimization (AI, Multiple, 2021)</a:t>
            </a:r>
          </a:p>
          <a:p>
            <a:pPr lvl="1"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689725"/>
            <a:ext cx="2133600" cy="168275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67200" y="6553200"/>
            <a:ext cx="4724400" cy="304800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10246" name="Picture 5" descr="emblem FINAL NYINGEN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239000" cy="914400"/>
          </a:xfrm>
        </p:spPr>
        <p:txBody>
          <a:bodyPr/>
          <a:lstStyle/>
          <a:p>
            <a:r>
              <a:rPr lang="en-US" sz="2800" b="1" dirty="0"/>
              <a:t>AI Potential in development and status elsewhere in the world cont</a:t>
            </a:r>
            <a:r>
              <a:rPr lang="en-US" sz="2800" dirty="0"/>
              <a:t>..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According to research carried out by </a:t>
            </a:r>
            <a:r>
              <a:rPr lang="en-US" sz="2400" dirty="0" err="1"/>
              <a:t>Capgemini’s</a:t>
            </a:r>
            <a:r>
              <a:rPr lang="en-US" sz="2400" dirty="0"/>
              <a:t> research institute (2020) , more than half of the European manufacturers (51%) are implementing the above AI solutions, with Japan (30%) and the US (28%)</a:t>
            </a:r>
          </a:p>
          <a:p>
            <a:pPr lvl="0"/>
            <a:r>
              <a:rPr lang="en-US" sz="2400" dirty="0"/>
              <a:t>According to the same study, major AI use in manufacturing are in maintenance (29% ) and quality control (27%)</a:t>
            </a:r>
          </a:p>
          <a:p>
            <a:pPr lvl="0"/>
            <a:r>
              <a:rPr lang="en-US" sz="2400" dirty="0"/>
              <a:t>The AI popularity  in manufacturing is driven by the fact that manufacturing data is a good for AI/machine learning. </a:t>
            </a:r>
          </a:p>
          <a:p>
            <a:pPr lvl="0"/>
            <a:r>
              <a:rPr lang="en-US" sz="2400" dirty="0"/>
              <a:t>Manufacturing is full of analytical data which is easier for machines to analyze (</a:t>
            </a:r>
            <a:r>
              <a:rPr lang="en-US" sz="2400" dirty="0" err="1"/>
              <a:t>Capgemini’s</a:t>
            </a:r>
            <a:r>
              <a:rPr lang="en-US" sz="2400" dirty="0"/>
              <a:t> research institute ,2020). </a:t>
            </a:r>
          </a:p>
          <a:p>
            <a:pPr>
              <a:buFont typeface="Wingdings" pitchFamily="2" charset="2"/>
              <a:buChar char="§"/>
              <a:defRPr/>
            </a:pP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765925"/>
            <a:ext cx="2743200" cy="92075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629400"/>
            <a:ext cx="54864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11270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543800" cy="895350"/>
          </a:xfrm>
        </p:spPr>
        <p:txBody>
          <a:bodyPr/>
          <a:lstStyle/>
          <a:p>
            <a:r>
              <a:rPr lang="en-US" sz="2800" b="1" dirty="0"/>
              <a:t>AI Potential in development and status elsewhere in the world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Another major use of AI on health sector. In 2016, Frost and</a:t>
            </a:r>
            <a:r>
              <a:rPr lang="en-US" sz="2400" u="sng" dirty="0">
                <a:hlinkClick r:id="rId2"/>
              </a:rPr>
              <a:t> </a:t>
            </a:r>
            <a:r>
              <a:rPr lang="en-US" sz="2400" dirty="0"/>
              <a:t>Sullivan estimated the AI healthcare market  to grow from $0.66 billion in 2014 to $6.7 billion by 2021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Major benefits are being derived from:</a:t>
            </a:r>
          </a:p>
          <a:p>
            <a:pPr lvl="0"/>
            <a:r>
              <a:rPr lang="en-US" sz="2000" b="1" dirty="0"/>
              <a:t>Better patient care: </a:t>
            </a:r>
            <a:r>
              <a:rPr lang="en-US" sz="2000" dirty="0"/>
              <a:t>AI can provide better patient care by detecting diseases earlier and offering more efficient treatment methods. </a:t>
            </a:r>
          </a:p>
          <a:p>
            <a:r>
              <a:rPr lang="en-US" sz="2000" dirty="0"/>
              <a:t> </a:t>
            </a:r>
            <a:r>
              <a:rPr lang="en-US" sz="2000" b="1" dirty="0"/>
              <a:t>Data Driven Decision making: </a:t>
            </a:r>
            <a:r>
              <a:rPr lang="en-US" sz="2000" dirty="0"/>
              <a:t> AI can document and offer more insights about a patient’s status and help doctors make better data-driven decisions by providing a better picture.</a:t>
            </a:r>
          </a:p>
          <a:p>
            <a:pPr lvl="0"/>
            <a:r>
              <a:rPr lang="en-US" sz="2000" b="1" dirty="0"/>
              <a:t>Time &amp; cost saving for administrative tasks:</a:t>
            </a:r>
            <a:r>
              <a:rPr lang="en-US" sz="2000" dirty="0"/>
              <a:t> AI can handle administrative tasks like patient registration, patient data entry, and doctor scheduling for appointment requests.</a:t>
            </a:r>
          </a:p>
          <a:p>
            <a:pPr lvl="0"/>
            <a:r>
              <a:rPr lang="en-US" sz="2000" dirty="0"/>
              <a:t>AI has the potential to improve healthcare outcomes by 30 – 40% (Frost and Sullivan, ND,)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765925"/>
            <a:ext cx="2133600" cy="92075"/>
          </a:xfrm>
        </p:spPr>
        <p:txBody>
          <a:bodyPr/>
          <a:lstStyle/>
          <a:p>
            <a:pPr>
              <a:defRPr/>
            </a:pPr>
            <a:r>
              <a:rPr lang="en-US"/>
              <a:t>22-26 February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629400"/>
            <a:ext cx="5791200" cy="228601"/>
          </a:xfrm>
        </p:spPr>
        <p:txBody>
          <a:bodyPr/>
          <a:lstStyle/>
          <a:p>
            <a:pPr>
              <a:defRPr/>
            </a:pPr>
            <a:r>
              <a:rPr lang="en-US"/>
              <a:t>Youth Innovators Design Bootcamp 2021</a:t>
            </a:r>
            <a:endParaRPr lang="en-US" dirty="0"/>
          </a:p>
        </p:txBody>
      </p:sp>
      <p:pic>
        <p:nvPicPr>
          <p:cNvPr id="6" name="Picture 5" descr="emblem FINAL NYINGEN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6934200" cy="609600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/>
              <a:t> </a:t>
            </a:r>
            <a:r>
              <a:rPr lang="en-US" sz="2800" b="1" dirty="0"/>
              <a:t>Brief Status of AI in Africa</a:t>
            </a:r>
            <a:endParaRPr lang="en-GB" sz="2800" b="1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001000" cy="5181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sz="2400" dirty="0"/>
              <a:t>It is not easy to find comprehensive information on AI use in Africa to establish status correctly (</a:t>
            </a:r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one major challenge of Africa is data</a:t>
            </a:r>
            <a:r>
              <a:rPr lang="en-GB" sz="24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/>
              <a:t>Of course given the currently general low tech status  of Africa, much is not expected in terms of AI.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/>
              <a:t>From the scattered information, one can depict some limited AI applications in different sectors</a:t>
            </a:r>
          </a:p>
          <a:p>
            <a:pPr>
              <a:buFont typeface="Wingdings" pitchFamily="2" charset="2"/>
              <a:buChar char="§"/>
            </a:pPr>
            <a:r>
              <a:rPr lang="en-GB" sz="2400" dirty="0"/>
              <a:t>Examples include: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For instance Nigerian mobile-lending platform Carbon uses machine learning to evaluate credit applications.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South African fashion retailers rely on algorithms to predict the next season’s top sellers and Kenyan ride-hailing app  Little has implemented AI to assess driver performance (</a:t>
            </a:r>
            <a:r>
              <a:rPr lang="en-US" sz="2000" dirty="0" err="1"/>
              <a:t>Martiz</a:t>
            </a:r>
            <a:r>
              <a:rPr lang="en-US" sz="2000" dirty="0"/>
              <a:t>, 2019)</a:t>
            </a:r>
            <a:endParaRPr lang="en-GB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613525"/>
            <a:ext cx="2133600" cy="244475"/>
          </a:xfrm>
        </p:spPr>
        <p:txBody>
          <a:bodyPr/>
          <a:lstStyle/>
          <a:p>
            <a:pPr>
              <a:defRPr/>
            </a:pPr>
            <a:r>
              <a:rPr lang="en-US" dirty="0"/>
              <a:t>22-26 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6629400"/>
            <a:ext cx="56388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Youth Innovators Design </a:t>
            </a:r>
            <a:r>
              <a:rPr lang="en-US" dirty="0" err="1"/>
              <a:t>Bootcamp</a:t>
            </a:r>
            <a:r>
              <a:rPr lang="en-US" dirty="0"/>
              <a:t> 2021</a:t>
            </a:r>
          </a:p>
        </p:txBody>
      </p:sp>
      <p:pic>
        <p:nvPicPr>
          <p:cNvPr id="12294" name="Picture 5" descr="emblem FINAL NYINGEN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09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5233</TotalTime>
  <Words>1712</Words>
  <Application>Microsoft Office PowerPoint</Application>
  <PresentationFormat>On-screen Show (4:3)</PresentationFormat>
  <Paragraphs>134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Constantia</vt:lpstr>
      <vt:lpstr>Wingdings</vt:lpstr>
      <vt:lpstr>Wingdings 2</vt:lpstr>
      <vt:lpstr>Flow</vt:lpstr>
      <vt:lpstr> Artificial Intelligence (AI) technologies and development: implication for Africa’s development </vt:lpstr>
      <vt:lpstr>Outline of the Presentation</vt:lpstr>
      <vt:lpstr>What is AI</vt:lpstr>
      <vt:lpstr>    AI Potential in development and status elsewhere in the world</vt:lpstr>
      <vt:lpstr>AI Potential in development and status elsewhere in the world cont..</vt:lpstr>
      <vt:lpstr>AI Potential in development and status elsewhere in the world cont..</vt:lpstr>
      <vt:lpstr>AI Potential in development and status elsewhere in the world cont..</vt:lpstr>
      <vt:lpstr>AI Potential in development and status elsewhere in the world cont..</vt:lpstr>
      <vt:lpstr>  Brief Status of AI in Africa</vt:lpstr>
      <vt:lpstr>Brief Status of AI in Africa cont…</vt:lpstr>
      <vt:lpstr>Opportunities and challenges of AI in Africa </vt:lpstr>
      <vt:lpstr>Opportunities and challenges of AI in Africa cont..</vt:lpstr>
      <vt:lpstr>Opportunities and challenges of AI in Africa cont..</vt:lpstr>
      <vt:lpstr>Opportunities and challenges of AI in Africa cont..</vt:lpstr>
      <vt:lpstr>Concluding remarks and way forward</vt:lpstr>
      <vt:lpstr>Concluding remarks and way forward cont..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Poverty in Tanzania: A need for structural transformation and the role of agro-industrial innovation systems</dc:title>
  <dc:creator>stripo</dc:creator>
  <cp:lastModifiedBy>Lanta Daniel</cp:lastModifiedBy>
  <cp:revision>371</cp:revision>
  <dcterms:created xsi:type="dcterms:W3CDTF">2014-03-29T09:42:53Z</dcterms:created>
  <dcterms:modified xsi:type="dcterms:W3CDTF">2021-08-31T08:13:39Z</dcterms:modified>
</cp:coreProperties>
</file>